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3" name="Shape 93"/>
          <p:cNvSpPr/>
          <p:nvPr>
            <p:ph type="sldImg"/>
          </p:nvPr>
        </p:nvSpPr>
        <p:spPr>
          <a:xfrm>
            <a:off x="1143000" y="685800"/>
            <a:ext cx="4572000" cy="3429000"/>
          </a:xfrm>
          <a:prstGeom prst="rect">
            <a:avLst/>
          </a:prstGeom>
        </p:spPr>
        <p:txBody>
          <a:bodyPr/>
          <a:lstStyle/>
          <a:p>
            <a:pPr/>
          </a:p>
        </p:txBody>
      </p:sp>
      <p:sp>
        <p:nvSpPr>
          <p:cNvPr id="94" name="Shape 9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3"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1"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pic>
        <p:nvPicPr>
          <p:cNvPr id="32" name="Picture 6" descr="Picture 6"/>
          <p:cNvPicPr>
            <a:picLocks noChangeAspect="1"/>
          </p:cNvPicPr>
          <p:nvPr/>
        </p:nvPicPr>
        <p:blipFill>
          <a:blip r:embed="rId2">
            <a:extLst/>
          </a:blip>
          <a:stretch>
            <a:fillRect/>
          </a:stretch>
        </p:blipFill>
        <p:spPr>
          <a:xfrm>
            <a:off x="8814231" y="6184984"/>
            <a:ext cx="3225398" cy="673017"/>
          </a:xfrm>
          <a:prstGeom prst="rect">
            <a:avLst/>
          </a:prstGeom>
          <a:ln w="12700">
            <a:miter lim="400000"/>
          </a:ln>
        </p:spPr>
      </p:pic>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9" name="Title Text"/>
          <p:cNvSpPr txBox="1"/>
          <p:nvPr>
            <p:ph type="title"/>
          </p:nvPr>
        </p:nvSpPr>
        <p:spPr>
          <a:xfrm>
            <a:off x="839787" y="365125"/>
            <a:ext cx="10515601" cy="1325563"/>
          </a:xfrm>
          <a:prstGeom prst="rect">
            <a:avLst/>
          </a:prstGeom>
        </p:spPr>
        <p:txBody>
          <a:bodyPr/>
          <a:lstStyle/>
          <a:p>
            <a:pPr/>
            <a:r>
              <a:t>Title Text</a:t>
            </a:r>
          </a:p>
        </p:txBody>
      </p:sp>
      <p:sp>
        <p:nvSpPr>
          <p:cNvPr id="50"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1"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9" name="Title Text"/>
          <p:cNvSpPr txBox="1"/>
          <p:nvPr>
            <p:ph type="title"/>
          </p:nvPr>
        </p:nvSpPr>
        <p:spPr>
          <a:prstGeom prst="rect">
            <a:avLst/>
          </a:prstGeom>
        </p:spPr>
        <p:txBody>
          <a:bodyPr/>
          <a:lstStyle/>
          <a:p>
            <a:pPr/>
            <a:r>
              <a:t>Title Text</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4"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5"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4"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5"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6"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4" name="Picture 6" descr="Picture 6"/>
          <p:cNvPicPr>
            <a:picLocks noChangeAspect="1"/>
          </p:cNvPicPr>
          <p:nvPr/>
        </p:nvPicPr>
        <p:blipFill>
          <a:blip r:embed="rId2">
            <a:extLst/>
          </a:blip>
          <a:stretch>
            <a:fillRect/>
          </a:stretch>
        </p:blipFill>
        <p:spPr>
          <a:xfrm>
            <a:off x="8814231" y="6184984"/>
            <a:ext cx="3225398" cy="673017"/>
          </a:xfrm>
          <a:prstGeom prst="rect">
            <a:avLst/>
          </a:prstGeom>
          <a:ln w="12700">
            <a:miter lim="400000"/>
          </a:ln>
        </p:spPr>
      </p:pic>
      <p:sp>
        <p:nvSpPr>
          <p:cNvPr id="5"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8.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investopedia.com/terms/s/standard-error.asp" TargetMode="External"/><Relationship Id="rId3"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 Id="rId3"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 name="Google Shape;91;p13" descr="Google Shape;91;p13"/>
          <p:cNvPicPr>
            <a:picLocks noChangeAspect="1"/>
          </p:cNvPicPr>
          <p:nvPr/>
        </p:nvPicPr>
        <p:blipFill>
          <a:blip r:embed="rId2">
            <a:extLst/>
          </a:blip>
          <a:srcRect l="0" t="15378" r="0" b="15369"/>
          <a:stretch>
            <a:fillRect/>
          </a:stretch>
        </p:blipFill>
        <p:spPr>
          <a:xfrm>
            <a:off x="3649321" y="2"/>
            <a:ext cx="4609221" cy="2426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24" y="0"/>
                </a:moveTo>
                <a:lnTo>
                  <a:pt x="0" y="21600"/>
                </a:lnTo>
                <a:lnTo>
                  <a:pt x="16976" y="21600"/>
                </a:lnTo>
                <a:lnTo>
                  <a:pt x="21600" y="0"/>
                </a:lnTo>
                <a:lnTo>
                  <a:pt x="4624" y="0"/>
                </a:lnTo>
                <a:close/>
              </a:path>
            </a:pathLst>
          </a:custGeom>
          <a:ln w="12700">
            <a:miter lim="400000"/>
          </a:ln>
        </p:spPr>
      </p:pic>
      <p:pic>
        <p:nvPicPr>
          <p:cNvPr id="97" name="Google Shape;92;p13" descr="Google Shape;92;p13"/>
          <p:cNvPicPr>
            <a:picLocks noChangeAspect="1"/>
          </p:cNvPicPr>
          <p:nvPr/>
        </p:nvPicPr>
        <p:blipFill>
          <a:blip r:embed="rId3">
            <a:extLst/>
          </a:blip>
          <a:srcRect l="0" t="35118" r="1" b="17271"/>
          <a:stretch>
            <a:fillRect/>
          </a:stretch>
        </p:blipFill>
        <p:spPr>
          <a:xfrm>
            <a:off x="19" y="-6955"/>
            <a:ext cx="4475164" cy="2426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6838" y="21600"/>
                </a:lnTo>
                <a:lnTo>
                  <a:pt x="21600" y="4"/>
                </a:lnTo>
                <a:lnTo>
                  <a:pt x="5187" y="4"/>
                </a:lnTo>
                <a:lnTo>
                  <a:pt x="5187" y="0"/>
                </a:lnTo>
                <a:lnTo>
                  <a:pt x="0" y="0"/>
                </a:lnTo>
                <a:close/>
              </a:path>
            </a:pathLst>
          </a:custGeom>
          <a:ln w="12700">
            <a:miter lim="400000"/>
          </a:ln>
        </p:spPr>
      </p:pic>
      <p:pic>
        <p:nvPicPr>
          <p:cNvPr id="98" name="Google Shape;93;p13" descr="Google Shape;93;p13"/>
          <p:cNvPicPr>
            <a:picLocks noChangeAspect="1"/>
          </p:cNvPicPr>
          <p:nvPr/>
        </p:nvPicPr>
        <p:blipFill>
          <a:blip r:embed="rId4">
            <a:extLst/>
          </a:blip>
          <a:srcRect l="0" t="30138" r="6" b="10191"/>
          <a:stretch>
            <a:fillRect/>
          </a:stretch>
        </p:blipFill>
        <p:spPr>
          <a:xfrm>
            <a:off x="7431340" y="0"/>
            <a:ext cx="4760517" cy="2426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77" y="0"/>
                </a:moveTo>
                <a:lnTo>
                  <a:pt x="0" y="21600"/>
                </a:lnTo>
                <a:lnTo>
                  <a:pt x="21600" y="21600"/>
                </a:lnTo>
                <a:lnTo>
                  <a:pt x="21600" y="0"/>
                </a:lnTo>
                <a:lnTo>
                  <a:pt x="4477" y="0"/>
                </a:lnTo>
                <a:close/>
              </a:path>
            </a:pathLst>
          </a:custGeom>
          <a:ln w="12700">
            <a:miter lim="400000"/>
          </a:ln>
        </p:spPr>
      </p:pic>
      <p:pic>
        <p:nvPicPr>
          <p:cNvPr id="99" name="Google Shape;94;p13" descr="Google Shape;94;p13"/>
          <p:cNvPicPr>
            <a:picLocks noChangeAspect="1"/>
          </p:cNvPicPr>
          <p:nvPr/>
        </p:nvPicPr>
        <p:blipFill>
          <a:blip r:embed="rId5">
            <a:extLst/>
          </a:blip>
          <a:srcRect l="0" t="0" r="0" b="27201"/>
          <a:stretch>
            <a:fillRect/>
          </a:stretch>
        </p:blipFill>
        <p:spPr>
          <a:xfrm>
            <a:off x="7716859" y="4438579"/>
            <a:ext cx="4475164" cy="2419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60" y="0"/>
                </a:moveTo>
                <a:lnTo>
                  <a:pt x="0" y="21596"/>
                </a:lnTo>
                <a:lnTo>
                  <a:pt x="16413" y="21596"/>
                </a:lnTo>
                <a:lnTo>
                  <a:pt x="16413" y="21600"/>
                </a:lnTo>
                <a:lnTo>
                  <a:pt x="21600" y="21600"/>
                </a:lnTo>
                <a:lnTo>
                  <a:pt x="21600" y="0"/>
                </a:lnTo>
                <a:lnTo>
                  <a:pt x="4860" y="0"/>
                </a:lnTo>
                <a:close/>
              </a:path>
            </a:pathLst>
          </a:custGeom>
          <a:ln w="12700">
            <a:miter lim="400000"/>
          </a:ln>
        </p:spPr>
      </p:pic>
      <p:pic>
        <p:nvPicPr>
          <p:cNvPr id="100" name="Google Shape;95;p13" descr="Google Shape;95;p13"/>
          <p:cNvPicPr>
            <a:picLocks noChangeAspect="1"/>
          </p:cNvPicPr>
          <p:nvPr/>
        </p:nvPicPr>
        <p:blipFill>
          <a:blip r:embed="rId6">
            <a:extLst/>
          </a:blip>
          <a:srcRect l="0" t="0" r="0" b="27955"/>
          <a:stretch>
            <a:fillRect/>
          </a:stretch>
        </p:blipFill>
        <p:spPr>
          <a:xfrm>
            <a:off x="4039737" y="4438044"/>
            <a:ext cx="4523582" cy="2420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
                </a:lnTo>
                <a:lnTo>
                  <a:pt x="4876" y="7"/>
                </a:lnTo>
                <a:lnTo>
                  <a:pt x="68" y="21596"/>
                </a:lnTo>
                <a:lnTo>
                  <a:pt x="0" y="21596"/>
                </a:lnTo>
                <a:lnTo>
                  <a:pt x="0" y="21600"/>
                </a:lnTo>
                <a:lnTo>
                  <a:pt x="16790" y="21600"/>
                </a:lnTo>
                <a:lnTo>
                  <a:pt x="21600" y="0"/>
                </a:lnTo>
                <a:lnTo>
                  <a:pt x="0" y="0"/>
                </a:lnTo>
                <a:close/>
              </a:path>
            </a:pathLst>
          </a:custGeom>
          <a:ln w="12700">
            <a:miter lim="400000"/>
          </a:ln>
        </p:spPr>
      </p:pic>
      <p:pic>
        <p:nvPicPr>
          <p:cNvPr id="101" name="Google Shape;96;p13" descr="Google Shape;96;p13"/>
          <p:cNvPicPr>
            <a:picLocks noChangeAspect="1"/>
          </p:cNvPicPr>
          <p:nvPr/>
        </p:nvPicPr>
        <p:blipFill>
          <a:blip r:embed="rId7">
            <a:extLst/>
          </a:blip>
          <a:srcRect l="0" t="33084" r="0" b="524"/>
          <a:stretch>
            <a:fillRect/>
          </a:stretch>
        </p:blipFill>
        <p:spPr>
          <a:xfrm>
            <a:off x="-3" y="4445000"/>
            <a:ext cx="4908826" cy="2420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7166" y="21600"/>
                </a:lnTo>
                <a:lnTo>
                  <a:pt x="21600" y="0"/>
                </a:lnTo>
                <a:lnTo>
                  <a:pt x="0" y="0"/>
                </a:lnTo>
                <a:close/>
              </a:path>
            </a:pathLst>
          </a:custGeom>
          <a:ln w="12700">
            <a:miter lim="400000"/>
          </a:ln>
        </p:spPr>
      </p:pic>
      <p:pic>
        <p:nvPicPr>
          <p:cNvPr id="102" name="Google Shape;97;p13" descr="Google Shape;97;p13"/>
          <p:cNvPicPr>
            <a:picLocks noChangeAspect="1"/>
          </p:cNvPicPr>
          <p:nvPr/>
        </p:nvPicPr>
        <p:blipFill>
          <a:blip r:embed="rId8">
            <a:extLst/>
          </a:blip>
          <a:stretch>
            <a:fillRect/>
          </a:stretch>
        </p:blipFill>
        <p:spPr>
          <a:xfrm>
            <a:off x="12700" y="2433328"/>
            <a:ext cx="12107697" cy="199776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Project : ML - Regression Concrete strength Prediction Project"/>
          <p:cNvSpPr txBox="1"/>
          <p:nvPr>
            <p:ph type="title"/>
          </p:nvPr>
        </p:nvSpPr>
        <p:spPr>
          <a:prstGeom prst="rect">
            <a:avLst/>
          </a:prstGeom>
        </p:spPr>
        <p:txBody>
          <a:bodyPr/>
          <a:lstStyle/>
          <a:p>
            <a:pPr/>
            <a:r>
              <a:t>Project : </a:t>
            </a:r>
            <a:r>
              <a:rPr sz="3600">
                <a:latin typeface="Times New Roman"/>
                <a:ea typeface="Times New Roman"/>
                <a:cs typeface="Times New Roman"/>
                <a:sym typeface="Times New Roman"/>
              </a:rPr>
              <a:t>ML - Regression Concrete strength Prediction Project</a:t>
            </a:r>
          </a:p>
        </p:txBody>
      </p:sp>
      <p:sp>
        <p:nvSpPr>
          <p:cNvPr id="139" name="Performed models :…"/>
          <p:cNvSpPr txBox="1"/>
          <p:nvPr>
            <p:ph type="body" idx="1"/>
          </p:nvPr>
        </p:nvSpPr>
        <p:spPr>
          <a:xfrm>
            <a:off x="857076" y="1663817"/>
            <a:ext cx="8530554" cy="4654504"/>
          </a:xfrm>
          <a:prstGeom prst="rect">
            <a:avLst/>
          </a:prstGeom>
        </p:spPr>
        <p:txBody>
          <a:bodyPr/>
          <a:lstStyle/>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Performed models : </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1. Linear Regression - regression technique</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2. Regularisation techniques :</a:t>
            </a:r>
          </a:p>
          <a:p>
            <a:pPr lvl="2" marL="0" indent="406908"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i) Ridge (L2)</a:t>
            </a:r>
          </a:p>
          <a:p>
            <a:pPr lvl="2" marL="0" indent="406908"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ii) Lasso (L1)</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3.  Decision Tree - both regression &amp; classification can perform</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4.  Random Forest - both regression &amp; classification can perform</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5.  KNN - both regression &amp; classification can perform</a:t>
            </a: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p>
          <a:p>
            <a:pPr marL="0" indent="0" defTabSz="406908">
              <a:lnSpc>
                <a:spcPct val="100000"/>
              </a:lnSpc>
              <a:spcBef>
                <a:spcPts val="0"/>
              </a:spcBef>
              <a:buSzTx/>
              <a:buFontTx/>
              <a:buNone/>
              <a:defRPr sz="2403">
                <a:solidFill>
                  <a:srgbClr val="273239"/>
                </a:solidFill>
                <a:latin typeface="Times New Roman"/>
                <a:ea typeface="Times New Roman"/>
                <a:cs typeface="Times New Roman"/>
                <a:sym typeface="Times New Roman"/>
              </a:defRPr>
            </a:pPr>
            <a:r>
              <a:t>6. SVM - both regression &amp; classification can perform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Machine Learning process:"/>
          <p:cNvSpPr txBox="1"/>
          <p:nvPr>
            <p:ph type="title"/>
          </p:nvPr>
        </p:nvSpPr>
        <p:spPr>
          <a:xfrm>
            <a:off x="161761" y="284596"/>
            <a:ext cx="4820063" cy="1088788"/>
          </a:xfrm>
          <a:prstGeom prst="rect">
            <a:avLst/>
          </a:prstGeom>
        </p:spPr>
        <p:txBody>
          <a:bodyPr/>
          <a:lstStyle>
            <a:lvl1pPr>
              <a:defRPr sz="3300">
                <a:latin typeface="Times New Roman"/>
                <a:ea typeface="Times New Roman"/>
                <a:cs typeface="Times New Roman"/>
                <a:sym typeface="Times New Roman"/>
              </a:defRPr>
            </a:lvl1pPr>
          </a:lstStyle>
          <a:p>
            <a:pPr/>
            <a:r>
              <a:t>Machine Learning process: </a:t>
            </a:r>
          </a:p>
        </p:txBody>
      </p:sp>
      <p:sp>
        <p:nvSpPr>
          <p:cNvPr id="142" name="Data Gathering…"/>
          <p:cNvSpPr txBox="1"/>
          <p:nvPr>
            <p:ph type="body" sz="half" idx="1"/>
          </p:nvPr>
        </p:nvSpPr>
        <p:spPr>
          <a:xfrm>
            <a:off x="386490" y="1303243"/>
            <a:ext cx="5063088" cy="4929780"/>
          </a:xfrm>
          <a:prstGeom prst="rect">
            <a:avLst/>
          </a:prstGeom>
        </p:spPr>
        <p:txBody>
          <a:bodyPr/>
          <a:lstStyle/>
          <a:p>
            <a:pPr marL="214884" indent="-214884" defTabSz="859536">
              <a:spcBef>
                <a:spcPts val="900"/>
              </a:spcBef>
              <a:defRPr sz="2632"/>
            </a:pPr>
            <a:r>
              <a:t>Data Gathering </a:t>
            </a:r>
          </a:p>
          <a:p>
            <a:pPr marL="214884" indent="-214884" defTabSz="859536">
              <a:spcBef>
                <a:spcPts val="900"/>
              </a:spcBef>
              <a:defRPr sz="2632"/>
            </a:pPr>
            <a:r>
              <a:t>Data Cleaning </a:t>
            </a:r>
          </a:p>
          <a:p>
            <a:pPr lvl="1" marL="644651" indent="-214884" defTabSz="859536">
              <a:spcBef>
                <a:spcPts val="900"/>
              </a:spcBef>
              <a:defRPr sz="2632"/>
            </a:pPr>
            <a:r>
              <a:t>removing unwanted observations</a:t>
            </a:r>
          </a:p>
          <a:p>
            <a:pPr lvl="1" marL="644651" indent="-214884" defTabSz="859536">
              <a:spcBef>
                <a:spcPts val="900"/>
              </a:spcBef>
              <a:defRPr sz="2632"/>
            </a:pPr>
            <a:r>
              <a:t>dealing with missing data</a:t>
            </a:r>
          </a:p>
          <a:p>
            <a:pPr lvl="1" marL="644651" indent="-214884" defTabSz="859536">
              <a:spcBef>
                <a:spcPts val="900"/>
              </a:spcBef>
              <a:defRPr sz="2632"/>
            </a:pPr>
            <a:r>
              <a:t>dealing with outliers</a:t>
            </a:r>
          </a:p>
          <a:p>
            <a:pPr lvl="1" marL="644651" indent="-214884" defTabSz="859536">
              <a:spcBef>
                <a:spcPts val="900"/>
              </a:spcBef>
              <a:defRPr sz="2632"/>
            </a:pPr>
            <a:r>
              <a:t>structural error solving.</a:t>
            </a:r>
          </a:p>
          <a:p>
            <a:pPr marL="214884" indent="-214884" defTabSz="859536">
              <a:spcBef>
                <a:spcPts val="900"/>
              </a:spcBef>
              <a:defRPr sz="2632"/>
            </a:pPr>
            <a:r>
              <a:t>Selecting right algorithm</a:t>
            </a:r>
          </a:p>
          <a:p>
            <a:pPr marL="214884" indent="-214884" defTabSz="859536">
              <a:spcBef>
                <a:spcPts val="900"/>
              </a:spcBef>
              <a:defRPr sz="2632"/>
            </a:pPr>
            <a:r>
              <a:t>Building model and finalising</a:t>
            </a:r>
          </a:p>
          <a:p>
            <a:pPr marL="214884" indent="-214884" defTabSz="859536">
              <a:spcBef>
                <a:spcPts val="900"/>
              </a:spcBef>
              <a:defRPr sz="2632"/>
            </a:pPr>
            <a:r>
              <a:t>Data transforming into predictions.</a:t>
            </a:r>
          </a:p>
        </p:txBody>
      </p:sp>
      <p:pic>
        <p:nvPicPr>
          <p:cNvPr id="143" name="123.png" descr="123.png"/>
          <p:cNvPicPr>
            <a:picLocks noChangeAspect="1"/>
          </p:cNvPicPr>
          <p:nvPr/>
        </p:nvPicPr>
        <p:blipFill>
          <a:blip r:embed="rId2">
            <a:extLst/>
          </a:blip>
          <a:stretch>
            <a:fillRect/>
          </a:stretch>
        </p:blipFill>
        <p:spPr>
          <a:xfrm>
            <a:off x="5248697" y="689083"/>
            <a:ext cx="6621643" cy="313764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tep 1:"/>
          <p:cNvSpPr txBox="1"/>
          <p:nvPr>
            <p:ph type="title"/>
          </p:nvPr>
        </p:nvSpPr>
        <p:spPr>
          <a:xfrm>
            <a:off x="323050" y="253136"/>
            <a:ext cx="2142516" cy="1325563"/>
          </a:xfrm>
          <a:prstGeom prst="rect">
            <a:avLst/>
          </a:prstGeom>
        </p:spPr>
        <p:txBody>
          <a:bodyPr/>
          <a:lstStyle>
            <a:lvl1pPr>
              <a:defRPr b="1">
                <a:latin typeface="Times New Roman"/>
                <a:ea typeface="Times New Roman"/>
                <a:cs typeface="Times New Roman"/>
                <a:sym typeface="Times New Roman"/>
              </a:defRPr>
            </a:lvl1pPr>
          </a:lstStyle>
          <a:p>
            <a:pPr/>
            <a:r>
              <a:t>Step 1:</a:t>
            </a:r>
          </a:p>
        </p:txBody>
      </p:sp>
      <p:pic>
        <p:nvPicPr>
          <p:cNvPr id="146" name="Screenshot 2021-09-06 at 11.07.16 AM.png" descr="Screenshot 2021-09-06 at 11.07.16 AM.png"/>
          <p:cNvPicPr>
            <a:picLocks noChangeAspect="1"/>
          </p:cNvPicPr>
          <p:nvPr/>
        </p:nvPicPr>
        <p:blipFill>
          <a:blip r:embed="rId2">
            <a:extLst/>
          </a:blip>
          <a:stretch>
            <a:fillRect/>
          </a:stretch>
        </p:blipFill>
        <p:spPr>
          <a:xfrm>
            <a:off x="5458074" y="612941"/>
            <a:ext cx="6577142" cy="3257952"/>
          </a:xfrm>
          <a:prstGeom prst="rect">
            <a:avLst/>
          </a:prstGeom>
          <a:ln w="12700">
            <a:miter lim="400000"/>
          </a:ln>
        </p:spPr>
      </p:pic>
      <p:sp>
        <p:nvSpPr>
          <p:cNvPr id="147" name="Importing basic libraries:…"/>
          <p:cNvSpPr txBox="1"/>
          <p:nvPr/>
        </p:nvSpPr>
        <p:spPr>
          <a:xfrm>
            <a:off x="367662" y="1739406"/>
            <a:ext cx="9240129" cy="42667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28600" indent="-228600">
              <a:buSzPct val="100000"/>
              <a:buChar char="•"/>
              <a:defRPr sz="2900">
                <a:latin typeface="Times New Roman"/>
                <a:ea typeface="Times New Roman"/>
                <a:cs typeface="Times New Roman"/>
                <a:sym typeface="Times New Roman"/>
              </a:defRPr>
            </a:pPr>
            <a:r>
              <a:t>Importing basic libraries:</a:t>
            </a:r>
          </a:p>
          <a:p>
            <a:pPr lvl="1">
              <a:defRPr sz="2900">
                <a:latin typeface="Times New Roman"/>
                <a:ea typeface="Times New Roman"/>
                <a:cs typeface="Times New Roman"/>
                <a:sym typeface="Times New Roman"/>
              </a:defRPr>
            </a:pPr>
            <a:r>
              <a:t>import pandas as pd </a:t>
            </a:r>
          </a:p>
          <a:p>
            <a:pPr lvl="1">
              <a:defRPr sz="2900">
                <a:latin typeface="Times New Roman"/>
                <a:ea typeface="Times New Roman"/>
                <a:cs typeface="Times New Roman"/>
                <a:sym typeface="Times New Roman"/>
              </a:defRPr>
            </a:pPr>
            <a:r>
              <a:t>import numpy as np</a:t>
            </a:r>
          </a:p>
          <a:p>
            <a:pPr lvl="1">
              <a:defRPr sz="2900">
                <a:latin typeface="Times New Roman"/>
                <a:ea typeface="Times New Roman"/>
                <a:cs typeface="Times New Roman"/>
                <a:sym typeface="Times New Roman"/>
              </a:defRPr>
            </a:pPr>
            <a:r>
              <a:t>import seaborn as sns</a:t>
            </a:r>
          </a:p>
          <a:p>
            <a:pPr lvl="1">
              <a:defRPr sz="2900">
                <a:latin typeface="Times New Roman"/>
                <a:ea typeface="Times New Roman"/>
                <a:cs typeface="Times New Roman"/>
                <a:sym typeface="Times New Roman"/>
              </a:defRPr>
            </a:pPr>
            <a:r>
              <a:t>import matplotlib.pyplot as plt.</a:t>
            </a:r>
          </a:p>
          <a:p>
            <a:pPr lvl="1">
              <a:defRPr sz="2900">
                <a:latin typeface="Times New Roman"/>
                <a:ea typeface="Times New Roman"/>
                <a:cs typeface="Times New Roman"/>
                <a:sym typeface="Times New Roman"/>
              </a:defRPr>
            </a:pPr>
          </a:p>
          <a:p>
            <a:pPr marL="228600" indent="-228600">
              <a:buSzPct val="100000"/>
              <a:buChar char="•"/>
              <a:defRPr sz="2900">
                <a:latin typeface="Times New Roman"/>
                <a:ea typeface="Times New Roman"/>
                <a:cs typeface="Times New Roman"/>
                <a:sym typeface="Times New Roman"/>
              </a:defRPr>
            </a:pPr>
            <a:r>
              <a:t>importing data set:</a:t>
            </a:r>
          </a:p>
          <a:p>
            <a:pPr lvl="1">
              <a:defRPr sz="2900">
                <a:latin typeface="Times New Roman"/>
                <a:ea typeface="Times New Roman"/>
                <a:cs typeface="Times New Roman"/>
                <a:sym typeface="Times New Roman"/>
              </a:defRPr>
            </a:pPr>
            <a:r>
              <a:t>data = pd.DataFrame(pd.read_excel("Concrete_Data.xls"))</a:t>
            </a:r>
          </a:p>
          <a:p>
            <a:pPr lvl="1">
              <a:defRPr sz="2900">
                <a:latin typeface="Times New Roman"/>
                <a:ea typeface="Times New Roman"/>
                <a:cs typeface="Times New Roman"/>
                <a:sym typeface="Times New Roman"/>
              </a:defRPr>
            </a:pPr>
            <a:r>
              <a:t>data.head(5)</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tep 2 - Basic understanding of dataset"/>
          <p:cNvSpPr txBox="1"/>
          <p:nvPr>
            <p:ph type="title"/>
          </p:nvPr>
        </p:nvSpPr>
        <p:spPr>
          <a:prstGeom prst="rect">
            <a:avLst/>
          </a:prstGeom>
        </p:spPr>
        <p:txBody>
          <a:bodyPr/>
          <a:lstStyle/>
          <a:p>
            <a:pPr/>
            <a:r>
              <a:t>step 2 - Basic understanding of dataset</a:t>
            </a:r>
          </a:p>
        </p:txBody>
      </p:sp>
      <p:sp>
        <p:nvSpPr>
          <p:cNvPr id="150" name="1. Shape of data.…"/>
          <p:cNvSpPr txBox="1"/>
          <p:nvPr>
            <p:ph type="body" sz="half" idx="1"/>
          </p:nvPr>
        </p:nvSpPr>
        <p:spPr>
          <a:prstGeom prst="rect">
            <a:avLst/>
          </a:prstGeom>
        </p:spPr>
        <p:txBody>
          <a:bodyPr/>
          <a:lstStyle/>
          <a:p>
            <a:pPr>
              <a:defRPr>
                <a:latin typeface="Times New Roman"/>
                <a:ea typeface="Times New Roman"/>
                <a:cs typeface="Times New Roman"/>
                <a:sym typeface="Times New Roman"/>
              </a:defRPr>
            </a:pPr>
            <a:r>
              <a:t>1. Shape of data.</a:t>
            </a:r>
          </a:p>
          <a:p>
            <a:pPr defTabSz="457200">
              <a:lnSpc>
                <a:spcPct val="100000"/>
              </a:lnSpc>
              <a:spcBef>
                <a:spcPts val="0"/>
              </a:spcBef>
              <a:buFontTx/>
              <a:defRPr sz="2600">
                <a:latin typeface="Times New Roman"/>
                <a:ea typeface="Times New Roman"/>
                <a:cs typeface="Times New Roman"/>
                <a:sym typeface="Times New Roman"/>
              </a:defRPr>
            </a:pPr>
            <a:r>
              <a:t>2. List out the feature variables and their data-types.</a:t>
            </a:r>
          </a:p>
          <a:p>
            <a:pPr lvl="1" marL="457200" indent="-228600" defTabSz="457200">
              <a:lnSpc>
                <a:spcPct val="100000"/>
              </a:lnSpc>
              <a:spcBef>
                <a:spcPts val="0"/>
              </a:spcBef>
              <a:buFontTx/>
              <a:defRPr sz="2600">
                <a:latin typeface="Times New Roman"/>
                <a:ea typeface="Times New Roman"/>
                <a:cs typeface="Times New Roman"/>
                <a:sym typeface="Times New Roman"/>
              </a:defRPr>
            </a:pPr>
            <a:r>
              <a:t>data.info</a:t>
            </a:r>
          </a:p>
          <a:p>
            <a:pPr lvl="1" marL="457200" indent="-228600" defTabSz="457200">
              <a:lnSpc>
                <a:spcPct val="100000"/>
              </a:lnSpc>
              <a:spcBef>
                <a:spcPts val="0"/>
              </a:spcBef>
              <a:buFontTx/>
              <a:defRPr sz="2600">
                <a:latin typeface="Times New Roman"/>
                <a:ea typeface="Times New Roman"/>
                <a:cs typeface="Times New Roman"/>
                <a:sym typeface="Times New Roman"/>
              </a:defRPr>
            </a:pPr>
            <a:r>
              <a:t>data.describe()</a:t>
            </a:r>
          </a:p>
          <a:p>
            <a:pPr lvl="1" marL="457200" indent="-228600" defTabSz="457200">
              <a:lnSpc>
                <a:spcPct val="100000"/>
              </a:lnSpc>
              <a:spcBef>
                <a:spcPts val="0"/>
              </a:spcBef>
              <a:buFontTx/>
              <a:defRPr sz="2600">
                <a:latin typeface="Times New Roman"/>
                <a:ea typeface="Times New Roman"/>
                <a:cs typeface="Times New Roman"/>
                <a:sym typeface="Times New Roman"/>
              </a:defRPr>
            </a:pPr>
            <a:r>
              <a:t>changing the column names if necessary for easy understanding.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tep 3 - Data Cleaning"/>
          <p:cNvSpPr txBox="1"/>
          <p:nvPr>
            <p:ph type="title"/>
          </p:nvPr>
        </p:nvSpPr>
        <p:spPr>
          <a:xfrm>
            <a:off x="206131" y="296793"/>
            <a:ext cx="5181601" cy="1325564"/>
          </a:xfrm>
          <a:prstGeom prst="rect">
            <a:avLst/>
          </a:prstGeom>
        </p:spPr>
        <p:txBody>
          <a:bodyPr/>
          <a:lstStyle/>
          <a:p>
            <a:pPr/>
            <a:r>
              <a:t>step 3 - Data Cleaning</a:t>
            </a:r>
          </a:p>
        </p:txBody>
      </p:sp>
      <p:sp>
        <p:nvSpPr>
          <p:cNvPr id="153" name="3.1. Dealing with null values :…"/>
          <p:cNvSpPr txBox="1"/>
          <p:nvPr>
            <p:ph type="body" sz="half" idx="1"/>
          </p:nvPr>
        </p:nvSpPr>
        <p:spPr>
          <a:xfrm>
            <a:off x="291546" y="1791459"/>
            <a:ext cx="3999180" cy="4351338"/>
          </a:xfrm>
          <a:prstGeom prst="rect">
            <a:avLst/>
          </a:prstGeom>
        </p:spPr>
        <p:txBody>
          <a:bodyPr/>
          <a:lstStyle>
            <a:lvl1pPr marL="219455" indent="-219455" defTabSz="877823">
              <a:spcBef>
                <a:spcPts val="900"/>
              </a:spcBef>
              <a:defRPr b="1" sz="2304">
                <a:latin typeface="Times New Roman"/>
                <a:ea typeface="Times New Roman"/>
                <a:cs typeface="Times New Roman"/>
                <a:sym typeface="Times New Roman"/>
              </a:defRPr>
            </a:lvl1pPr>
            <a:lvl2pPr marL="658368" indent="-219455" defTabSz="877823">
              <a:spcBef>
                <a:spcPts val="900"/>
              </a:spcBef>
              <a:defRPr sz="2304">
                <a:latin typeface="Times New Roman"/>
                <a:ea typeface="Times New Roman"/>
                <a:cs typeface="Times New Roman"/>
                <a:sym typeface="Times New Roman"/>
              </a:defRPr>
            </a:lvl2pPr>
          </a:lstStyle>
          <a:p>
            <a:pPr/>
            <a:r>
              <a:t>3.1. Dealing with null values :</a:t>
            </a:r>
          </a:p>
          <a:p>
            <a:pPr lvl="1"/>
            <a:r>
              <a:t>The real-world data often has a lot of missing values. The cause of missing values can be data corruption or failure to record data. The handling of missing data is very important during the preprocessing of the dataset as many machine learning algorithms do not support missing values.</a:t>
            </a:r>
          </a:p>
        </p:txBody>
      </p:sp>
      <p:pic>
        <p:nvPicPr>
          <p:cNvPr id="154" name="Screenshot 2021-09-06 at 11.17.53 AM.png" descr="Screenshot 2021-09-06 at 11.17.53 AM.png"/>
          <p:cNvPicPr>
            <a:picLocks noChangeAspect="1"/>
          </p:cNvPicPr>
          <p:nvPr/>
        </p:nvPicPr>
        <p:blipFill>
          <a:blip r:embed="rId2">
            <a:extLst/>
          </a:blip>
          <a:stretch>
            <a:fillRect/>
          </a:stretch>
        </p:blipFill>
        <p:spPr>
          <a:xfrm>
            <a:off x="4436127" y="1427091"/>
            <a:ext cx="8066515" cy="400381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t; Which models to be performed :"/>
          <p:cNvSpPr txBox="1"/>
          <p:nvPr>
            <p:ph type="title"/>
          </p:nvPr>
        </p:nvSpPr>
        <p:spPr>
          <a:xfrm>
            <a:off x="189048" y="313876"/>
            <a:ext cx="7532324" cy="1046328"/>
          </a:xfrm>
          <a:prstGeom prst="rect">
            <a:avLst/>
          </a:prstGeom>
        </p:spPr>
        <p:txBody>
          <a:bodyPr/>
          <a:lstStyle>
            <a:lvl1pPr>
              <a:defRPr sz="3900">
                <a:latin typeface="Times New Roman"/>
                <a:ea typeface="Times New Roman"/>
                <a:cs typeface="Times New Roman"/>
                <a:sym typeface="Times New Roman"/>
              </a:defRPr>
            </a:lvl1pPr>
          </a:lstStyle>
          <a:p>
            <a:pPr/>
            <a:r>
              <a:t>-&gt; Which models to be performed :</a:t>
            </a:r>
          </a:p>
        </p:txBody>
      </p:sp>
      <p:sp>
        <p:nvSpPr>
          <p:cNvPr id="157" name="Base model can be == only those which can perform reg techniques like…"/>
          <p:cNvSpPr txBox="1"/>
          <p:nvPr>
            <p:ph type="body" idx="1"/>
          </p:nvPr>
        </p:nvSpPr>
        <p:spPr>
          <a:xfrm>
            <a:off x="598715" y="1390367"/>
            <a:ext cx="8440092" cy="4735348"/>
          </a:xfrm>
          <a:prstGeom prst="rect">
            <a:avLst/>
          </a:prstGeom>
        </p:spPr>
        <p:txBody>
          <a:bodyPr/>
          <a:lstStyle/>
          <a:p>
            <a:pPr marL="196596" indent="-196596" defTabSz="786384">
              <a:spcBef>
                <a:spcPts val="800"/>
              </a:spcBef>
              <a:defRPr sz="2408">
                <a:latin typeface="Times New Roman"/>
                <a:ea typeface="Times New Roman"/>
                <a:cs typeface="Times New Roman"/>
                <a:sym typeface="Times New Roman"/>
              </a:defRPr>
            </a:pPr>
            <a:r>
              <a:t>Base model can be == only those which can perform reg techniques like</a:t>
            </a:r>
          </a:p>
          <a:p>
            <a:pPr lvl="1" marL="589788" indent="-196596" defTabSz="786384">
              <a:spcBef>
                <a:spcPts val="800"/>
              </a:spcBef>
              <a:defRPr sz="2408">
                <a:latin typeface="Times New Roman"/>
                <a:ea typeface="Times New Roman"/>
                <a:cs typeface="Times New Roman"/>
                <a:sym typeface="Times New Roman"/>
              </a:defRPr>
            </a:pPr>
            <a:r>
              <a:t>  Linear = regression technique </a:t>
            </a:r>
          </a:p>
          <a:p>
            <a:pPr lvl="1" marL="589788" indent="-196596" defTabSz="786384">
              <a:spcBef>
                <a:spcPts val="800"/>
              </a:spcBef>
              <a:defRPr sz="2408">
                <a:latin typeface="Times New Roman"/>
                <a:ea typeface="Times New Roman"/>
                <a:cs typeface="Times New Roman"/>
                <a:sym typeface="Times New Roman"/>
              </a:defRPr>
            </a:pPr>
            <a:r>
              <a:t>  Log = classification technique</a:t>
            </a:r>
          </a:p>
          <a:p>
            <a:pPr lvl="1" marL="589788" indent="-196596" defTabSz="786384">
              <a:spcBef>
                <a:spcPts val="800"/>
              </a:spcBef>
              <a:defRPr sz="2408">
                <a:latin typeface="Times New Roman"/>
                <a:ea typeface="Times New Roman"/>
                <a:cs typeface="Times New Roman"/>
                <a:sym typeface="Times New Roman"/>
              </a:defRPr>
            </a:pPr>
            <a:r>
              <a:t>  KNN = both regression &amp; clasification can perform   </a:t>
            </a:r>
          </a:p>
          <a:p>
            <a:pPr lvl="1" marL="589788" indent="-196596" defTabSz="786384">
              <a:spcBef>
                <a:spcPts val="800"/>
              </a:spcBef>
              <a:defRPr sz="2408">
                <a:latin typeface="Times New Roman"/>
                <a:ea typeface="Times New Roman"/>
                <a:cs typeface="Times New Roman"/>
                <a:sym typeface="Times New Roman"/>
              </a:defRPr>
            </a:pPr>
            <a:r>
              <a:t>  Decision tree = both regression &amp; clasification can perform</a:t>
            </a:r>
          </a:p>
          <a:p>
            <a:pPr lvl="1" marL="589788" indent="-196596" defTabSz="786384">
              <a:spcBef>
                <a:spcPts val="800"/>
              </a:spcBef>
              <a:defRPr sz="2408">
                <a:latin typeface="Times New Roman"/>
                <a:ea typeface="Times New Roman"/>
                <a:cs typeface="Times New Roman"/>
                <a:sym typeface="Times New Roman"/>
              </a:defRPr>
            </a:pPr>
            <a:r>
              <a:t>  Random forest = both regression &amp; clasification can perform</a:t>
            </a:r>
          </a:p>
          <a:p>
            <a:pPr marL="196596" indent="-196596" defTabSz="786384">
              <a:spcBef>
                <a:spcPts val="800"/>
              </a:spcBef>
              <a:defRPr sz="2408">
                <a:latin typeface="Times New Roman"/>
                <a:ea typeface="Times New Roman"/>
                <a:cs typeface="Times New Roman"/>
                <a:sym typeface="Times New Roman"/>
              </a:defRPr>
            </a:pPr>
            <a:r>
              <a:t>For regression: </a:t>
            </a:r>
          </a:p>
          <a:p>
            <a:pPr lvl="1" marL="589788" indent="-196596" defTabSz="786384">
              <a:spcBef>
                <a:spcPts val="800"/>
              </a:spcBef>
              <a:defRPr sz="2408">
                <a:latin typeface="Times New Roman"/>
                <a:ea typeface="Times New Roman"/>
                <a:cs typeface="Times New Roman"/>
                <a:sym typeface="Times New Roman"/>
              </a:defRPr>
            </a:pPr>
            <a:r>
              <a:t>from sklearn.neighbors import KNeighborsRegressor </a:t>
            </a:r>
          </a:p>
          <a:p>
            <a:pPr lvl="1" marL="589788" indent="-196596" defTabSz="786384">
              <a:spcBef>
                <a:spcPts val="800"/>
              </a:spcBef>
              <a:defRPr sz="2408">
                <a:latin typeface="Times New Roman"/>
                <a:ea typeface="Times New Roman"/>
                <a:cs typeface="Times New Roman"/>
                <a:sym typeface="Times New Roman"/>
              </a:defRPr>
            </a:pPr>
            <a:r>
              <a:t>from sklearn.tree import DecisionTreeRegressor </a:t>
            </a:r>
          </a:p>
          <a:p>
            <a:pPr lvl="1" marL="589788" indent="-196596" defTabSz="786384">
              <a:spcBef>
                <a:spcPts val="800"/>
              </a:spcBef>
              <a:defRPr sz="2408">
                <a:latin typeface="Times New Roman"/>
                <a:ea typeface="Times New Roman"/>
                <a:cs typeface="Times New Roman"/>
                <a:sym typeface="Times New Roman"/>
              </a:defRPr>
            </a:pPr>
            <a:r>
              <a:t>from sklearn.ensemble import RandomForestRegressor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Before dealing with outliers lets check the Accuracy , RMSE &amp; MSE of those models .…"/>
          <p:cNvSpPr txBox="1"/>
          <p:nvPr>
            <p:ph type="body" sz="half" idx="1"/>
          </p:nvPr>
        </p:nvSpPr>
        <p:spPr>
          <a:xfrm>
            <a:off x="308629" y="493156"/>
            <a:ext cx="4909863" cy="4351339"/>
          </a:xfrm>
          <a:prstGeom prst="rect">
            <a:avLst/>
          </a:prstGeom>
        </p:spPr>
        <p:txBody>
          <a:bodyPr/>
          <a:lstStyle/>
          <a:p>
            <a:pPr/>
            <a:r>
              <a:t>Before dealing with outliers lets check the Accuracy , RMSE &amp; MSE of those models .</a:t>
            </a:r>
          </a:p>
          <a:p>
            <a:pPr/>
          </a:p>
          <a:p>
            <a:pPr defTabSz="457200">
              <a:lnSpc>
                <a:spcPct val="100000"/>
              </a:lnSpc>
              <a:spcBef>
                <a:spcPts val="0"/>
              </a:spcBef>
              <a:buFontTx/>
              <a:defRPr sz="2000">
                <a:solidFill>
                  <a:srgbClr val="202124"/>
                </a:solidFill>
                <a:latin typeface="Times New Roman"/>
                <a:ea typeface="Times New Roman"/>
                <a:cs typeface="Times New Roman"/>
                <a:sym typeface="Times New Roman"/>
              </a:defRPr>
            </a:pPr>
            <a:r>
              <a:rPr b="1"/>
              <a:t>Root Mean Square Error</a:t>
            </a:r>
            <a:r>
              <a:t> is the measure of how well a regression line fits the data points. RMSE can also be construed as Standard Deviation in the residuals.</a:t>
            </a:r>
          </a:p>
          <a:p>
            <a:pPr defTabSz="457200">
              <a:lnSpc>
                <a:spcPct val="100000"/>
              </a:lnSpc>
              <a:spcBef>
                <a:spcPts val="0"/>
              </a:spcBef>
              <a:buFontTx/>
              <a:defRPr sz="1800">
                <a:latin typeface="Times New Roman"/>
                <a:ea typeface="Times New Roman"/>
                <a:cs typeface="Times New Roman"/>
                <a:sym typeface="Times New Roman"/>
              </a:defRPr>
            </a:pPr>
            <a:r>
              <a:t>RMSE = np.sqrt(mse(y_test,y_pred_Lin_reg)).</a:t>
            </a:r>
          </a:p>
          <a:p>
            <a:pPr defTabSz="457200">
              <a:lnSpc>
                <a:spcPct val="100000"/>
              </a:lnSpc>
              <a:spcBef>
                <a:spcPts val="0"/>
              </a:spcBef>
              <a:buFontTx/>
              <a:defRPr sz="1600">
                <a:solidFill>
                  <a:srgbClr val="202124"/>
                </a:solidFill>
                <a:latin typeface="Arial"/>
                <a:ea typeface="Arial"/>
                <a:cs typeface="Arial"/>
                <a:sym typeface="Arial"/>
              </a:defRPr>
            </a:pPr>
          </a:p>
          <a:p>
            <a:pPr defTabSz="457200">
              <a:lnSpc>
                <a:spcPct val="100000"/>
              </a:lnSpc>
              <a:spcBef>
                <a:spcPts val="0"/>
              </a:spcBef>
              <a:buFontTx/>
              <a:defRPr sz="1600">
                <a:solidFill>
                  <a:srgbClr val="202124"/>
                </a:solidFill>
                <a:latin typeface="Arial"/>
                <a:ea typeface="Arial"/>
                <a:cs typeface="Arial"/>
                <a:sym typeface="Arial"/>
              </a:defRPr>
            </a:pPr>
            <a:r>
              <a:t>RMSE = 5</a:t>
            </a:r>
          </a:p>
          <a:p>
            <a:pPr defTabSz="457200">
              <a:lnSpc>
                <a:spcPct val="100000"/>
              </a:lnSpc>
              <a:spcBef>
                <a:spcPts val="0"/>
              </a:spcBef>
              <a:buFontTx/>
              <a:defRPr sz="1600">
                <a:solidFill>
                  <a:srgbClr val="202124"/>
                </a:solidFill>
                <a:latin typeface="Arial"/>
                <a:ea typeface="Arial"/>
                <a:cs typeface="Arial"/>
                <a:sym typeface="Arial"/>
              </a:defRPr>
            </a:pPr>
            <a:r>
              <a:t>MSE = 25</a:t>
            </a:r>
          </a:p>
        </p:txBody>
      </p:sp>
      <p:pic>
        <p:nvPicPr>
          <p:cNvPr id="160" name="Screenshot 2021-09-06 at 1.05.44 PM.png" descr="Screenshot 2021-09-06 at 1.05.44 PM.png"/>
          <p:cNvPicPr>
            <a:picLocks noChangeAspect="1"/>
          </p:cNvPicPr>
          <p:nvPr/>
        </p:nvPicPr>
        <p:blipFill>
          <a:blip r:embed="rId2">
            <a:extLst/>
          </a:blip>
          <a:stretch>
            <a:fillRect/>
          </a:stretch>
        </p:blipFill>
        <p:spPr>
          <a:xfrm>
            <a:off x="5214877" y="291226"/>
            <a:ext cx="6782622" cy="412309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Screenshot 2021-09-06 at 1.23.53 PM.png" descr="Screenshot 2021-09-06 at 1.23.53 PM.png"/>
          <p:cNvPicPr>
            <a:picLocks noChangeAspect="1"/>
          </p:cNvPicPr>
          <p:nvPr/>
        </p:nvPicPr>
        <p:blipFill>
          <a:blip r:embed="rId2">
            <a:extLst/>
          </a:blip>
          <a:stretch>
            <a:fillRect/>
          </a:stretch>
        </p:blipFill>
        <p:spPr>
          <a:xfrm>
            <a:off x="5970709" y="3306419"/>
            <a:ext cx="5180119" cy="3004742"/>
          </a:xfrm>
          <a:prstGeom prst="rect">
            <a:avLst/>
          </a:prstGeom>
          <a:ln w="12700">
            <a:miter lim="400000"/>
          </a:ln>
        </p:spPr>
      </p:pic>
      <p:pic>
        <p:nvPicPr>
          <p:cNvPr id="163" name="Screenshot 2021-09-06 at 1.23.35 PM.png" descr="Screenshot 2021-09-06 at 1.23.35 PM.png"/>
          <p:cNvPicPr>
            <a:picLocks noChangeAspect="1"/>
          </p:cNvPicPr>
          <p:nvPr/>
        </p:nvPicPr>
        <p:blipFill>
          <a:blip r:embed="rId3">
            <a:extLst/>
          </a:blip>
          <a:stretch>
            <a:fillRect/>
          </a:stretch>
        </p:blipFill>
        <p:spPr>
          <a:xfrm>
            <a:off x="267768" y="3718523"/>
            <a:ext cx="4464845" cy="2788390"/>
          </a:xfrm>
          <a:prstGeom prst="rect">
            <a:avLst/>
          </a:prstGeom>
          <a:ln w="12700">
            <a:miter lim="400000"/>
          </a:ln>
        </p:spPr>
      </p:pic>
      <p:pic>
        <p:nvPicPr>
          <p:cNvPr id="164" name="Screenshot 2021-09-06 at 1.23.17 PM.png" descr="Screenshot 2021-09-06 at 1.23.17 PM.png"/>
          <p:cNvPicPr>
            <a:picLocks noChangeAspect="1"/>
          </p:cNvPicPr>
          <p:nvPr/>
        </p:nvPicPr>
        <p:blipFill>
          <a:blip r:embed="rId4">
            <a:extLst/>
          </a:blip>
          <a:srcRect l="0" t="11052" r="0" b="0"/>
          <a:stretch>
            <a:fillRect/>
          </a:stretch>
        </p:blipFill>
        <p:spPr>
          <a:xfrm>
            <a:off x="6935174" y="263182"/>
            <a:ext cx="4910234" cy="2588338"/>
          </a:xfrm>
          <a:prstGeom prst="rect">
            <a:avLst/>
          </a:prstGeom>
          <a:ln w="12700">
            <a:miter lim="400000"/>
          </a:ln>
        </p:spPr>
      </p:pic>
      <p:pic>
        <p:nvPicPr>
          <p:cNvPr id="165" name="Screenshot 2021-09-06 at 1.22.40 PM.png" descr="Screenshot 2021-09-06 at 1.22.40 PM.png"/>
          <p:cNvPicPr>
            <a:picLocks noChangeAspect="1"/>
          </p:cNvPicPr>
          <p:nvPr/>
        </p:nvPicPr>
        <p:blipFill>
          <a:blip r:embed="rId5">
            <a:extLst/>
          </a:blip>
          <a:stretch>
            <a:fillRect/>
          </a:stretch>
        </p:blipFill>
        <p:spPr>
          <a:xfrm>
            <a:off x="243430" y="212346"/>
            <a:ext cx="5279574" cy="326190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Observations on reg models before dealing with outliers:"/>
          <p:cNvSpPr txBox="1"/>
          <p:nvPr>
            <p:ph type="title"/>
          </p:nvPr>
        </p:nvSpPr>
        <p:spPr>
          <a:xfrm>
            <a:off x="139388" y="194295"/>
            <a:ext cx="10515601" cy="763620"/>
          </a:xfrm>
          <a:prstGeom prst="rect">
            <a:avLst/>
          </a:prstGeom>
        </p:spPr>
        <p:txBody>
          <a:bodyPr/>
          <a:lstStyle>
            <a:lvl1pPr>
              <a:defRPr sz="3500">
                <a:latin typeface="Times New Roman"/>
                <a:ea typeface="Times New Roman"/>
                <a:cs typeface="Times New Roman"/>
                <a:sym typeface="Times New Roman"/>
              </a:defRPr>
            </a:lvl1pPr>
          </a:lstStyle>
          <a:p>
            <a:pPr/>
            <a:r>
              <a:t>Observations on reg models before dealing with outliers:</a:t>
            </a:r>
          </a:p>
        </p:txBody>
      </p:sp>
      <p:sp>
        <p:nvSpPr>
          <p:cNvPr id="168" name="Base Model: LinearRegression()…"/>
          <p:cNvSpPr txBox="1"/>
          <p:nvPr>
            <p:ph type="body" sz="quarter" idx="1"/>
          </p:nvPr>
        </p:nvSpPr>
        <p:spPr>
          <a:xfrm>
            <a:off x="310217" y="912431"/>
            <a:ext cx="4618167" cy="3100731"/>
          </a:xfrm>
          <a:prstGeom prst="rect">
            <a:avLst/>
          </a:prstGeom>
        </p:spPr>
        <p:txBody>
          <a:bodyPr/>
          <a:lstStyle/>
          <a:p>
            <a:pPr defTabSz="457200">
              <a:lnSpc>
                <a:spcPct val="100000"/>
              </a:lnSpc>
              <a:spcBef>
                <a:spcPts val="0"/>
              </a:spcBef>
              <a:defRPr b="0" sz="2100">
                <a:latin typeface="Times New Roman"/>
                <a:ea typeface="Times New Roman"/>
                <a:cs typeface="Times New Roman"/>
                <a:sym typeface="Times New Roman"/>
              </a:defRPr>
            </a:pPr>
            <a:r>
              <a:t>Base Model: LinearRegression()</a:t>
            </a:r>
          </a:p>
          <a:p>
            <a:pPr defTabSz="457200">
              <a:lnSpc>
                <a:spcPct val="100000"/>
              </a:lnSpc>
              <a:spcBef>
                <a:spcPts val="0"/>
              </a:spcBef>
              <a:defRPr b="0" sz="2100">
                <a:latin typeface="Times New Roman"/>
                <a:ea typeface="Times New Roman"/>
                <a:cs typeface="Times New Roman"/>
                <a:sym typeface="Times New Roman"/>
              </a:defRPr>
            </a:pPr>
            <a:r>
              <a:t>Base Model Accuarcy :  56.92 %</a:t>
            </a:r>
          </a:p>
          <a:p>
            <a:pPr defTabSz="457200">
              <a:lnSpc>
                <a:spcPct val="100000"/>
              </a:lnSpc>
              <a:spcBef>
                <a:spcPts val="0"/>
              </a:spcBef>
              <a:defRPr b="0" sz="2100">
                <a:latin typeface="Times New Roman"/>
                <a:ea typeface="Times New Roman"/>
                <a:cs typeface="Times New Roman"/>
                <a:sym typeface="Times New Roman"/>
              </a:defRPr>
            </a:pPr>
            <a:r>
              <a:t>Base Model MSE :  115.1</a:t>
            </a:r>
          </a:p>
          <a:p>
            <a:pPr defTabSz="457200">
              <a:lnSpc>
                <a:spcPct val="100000"/>
              </a:lnSpc>
              <a:spcBef>
                <a:spcPts val="0"/>
              </a:spcBef>
              <a:defRPr b="0" sz="2100">
                <a:latin typeface="Times New Roman"/>
                <a:ea typeface="Times New Roman"/>
                <a:cs typeface="Times New Roman"/>
                <a:sym typeface="Times New Roman"/>
              </a:defRPr>
            </a:pPr>
            <a:r>
              <a:t>Base Model MAE :  8.20</a:t>
            </a:r>
          </a:p>
          <a:p>
            <a:pPr defTabSz="457200">
              <a:lnSpc>
                <a:spcPct val="100000"/>
              </a:lnSpc>
              <a:spcBef>
                <a:spcPts val="0"/>
              </a:spcBef>
              <a:defRPr b="0" sz="2100">
                <a:latin typeface="Times New Roman"/>
                <a:ea typeface="Times New Roman"/>
                <a:cs typeface="Times New Roman"/>
                <a:sym typeface="Times New Roman"/>
              </a:defRPr>
            </a:pPr>
          </a:p>
          <a:p>
            <a:pPr defTabSz="457200">
              <a:lnSpc>
                <a:spcPct val="100000"/>
              </a:lnSpc>
              <a:spcBef>
                <a:spcPts val="0"/>
              </a:spcBef>
              <a:defRPr b="0" sz="2100">
                <a:latin typeface="Times New Roman"/>
                <a:ea typeface="Times New Roman"/>
                <a:cs typeface="Times New Roman"/>
                <a:sym typeface="Times New Roman"/>
              </a:defRPr>
            </a:pPr>
            <a:r>
              <a:t>Base Model: KNeighborsRegressor()</a:t>
            </a:r>
          </a:p>
          <a:p>
            <a:pPr defTabSz="457200">
              <a:lnSpc>
                <a:spcPct val="100000"/>
              </a:lnSpc>
              <a:spcBef>
                <a:spcPts val="0"/>
              </a:spcBef>
              <a:defRPr b="0" sz="2100">
                <a:latin typeface="Times New Roman"/>
                <a:ea typeface="Times New Roman"/>
                <a:cs typeface="Times New Roman"/>
                <a:sym typeface="Times New Roman"/>
              </a:defRPr>
            </a:pPr>
            <a:r>
              <a:t>Base Model Accuarcy :  69.72 %</a:t>
            </a:r>
          </a:p>
          <a:p>
            <a:pPr defTabSz="457200">
              <a:lnSpc>
                <a:spcPct val="100000"/>
              </a:lnSpc>
              <a:spcBef>
                <a:spcPts val="0"/>
              </a:spcBef>
              <a:defRPr b="0" sz="2100">
                <a:latin typeface="Times New Roman"/>
                <a:ea typeface="Times New Roman"/>
                <a:cs typeface="Times New Roman"/>
                <a:sym typeface="Times New Roman"/>
              </a:defRPr>
            </a:pPr>
            <a:r>
              <a:t>Base Model MSE :  80.87</a:t>
            </a:r>
          </a:p>
          <a:p>
            <a:pPr defTabSz="457200">
              <a:lnSpc>
                <a:spcPct val="100000"/>
              </a:lnSpc>
              <a:spcBef>
                <a:spcPts val="0"/>
              </a:spcBef>
              <a:defRPr b="0" sz="2100">
                <a:latin typeface="Times New Roman"/>
                <a:ea typeface="Times New Roman"/>
                <a:cs typeface="Times New Roman"/>
                <a:sym typeface="Times New Roman"/>
              </a:defRPr>
            </a:pPr>
            <a:r>
              <a:t>Base Model MAE :  6.85</a:t>
            </a:r>
          </a:p>
        </p:txBody>
      </p:sp>
      <p:sp>
        <p:nvSpPr>
          <p:cNvPr id="169" name="Text Placeholder 4"/>
          <p:cNvSpPr/>
          <p:nvPr>
            <p:ph type="body" idx="21"/>
          </p:nvPr>
        </p:nvSpPr>
        <p:spPr>
          <a:xfrm>
            <a:off x="5504011" y="799691"/>
            <a:ext cx="4618167" cy="3100731"/>
          </a:xfrm>
          <a:prstGeom prst="rect">
            <a:avLst/>
          </a:prstGeom>
          <a:extLst>
            <a:ext uri="{C572A759-6A51-4108-AA02-DFA0A04FC94B}">
              <ma14:wrappingTextBoxFlag xmlns:ma14="http://schemas.microsoft.com/office/mac/drawingml/2011/main" val="1"/>
            </a:ext>
          </a:extLst>
        </p:spPr>
        <p:txBody>
          <a:bodyPr/>
          <a:lstStyle/>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DecisionTreeRegressor()</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Accuarcy :  85.8%</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MSE :  37.93</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MAE :  4.1</a:t>
            </a:r>
          </a:p>
          <a:p>
            <a:pPr marL="0" indent="0" defTabSz="457200">
              <a:lnSpc>
                <a:spcPct val="100000"/>
              </a:lnSpc>
              <a:spcBef>
                <a:spcPts val="0"/>
              </a:spcBef>
              <a:buSzTx/>
              <a:buFontTx/>
              <a:buNone/>
              <a:defRPr sz="2100">
                <a:latin typeface="Times New Roman"/>
                <a:ea typeface="Times New Roman"/>
                <a:cs typeface="Times New Roman"/>
                <a:sym typeface="Times New Roman"/>
              </a:defRPr>
            </a:pP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RandomForestRegressor()</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Accuarcy :  90.98 %</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MSE :  24.1</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Base Model MAE :  3.34</a:t>
            </a:r>
          </a:p>
        </p:txBody>
      </p:sp>
      <p:sp>
        <p:nvSpPr>
          <p:cNvPr id="170" name="From this, since the data has less outliers the result in decision tree, random forest are good &amp; lets compare them after removing/dealing with outliers.…"/>
          <p:cNvSpPr txBox="1"/>
          <p:nvPr/>
        </p:nvSpPr>
        <p:spPr>
          <a:xfrm>
            <a:off x="217757" y="4236183"/>
            <a:ext cx="10768852" cy="23909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599" indent="-228599" defTabSz="457200">
              <a:buSzPct val="100000"/>
              <a:buChar char="•"/>
              <a:defRPr sz="2200">
                <a:latin typeface="Times New Roman"/>
                <a:ea typeface="Times New Roman"/>
                <a:cs typeface="Times New Roman"/>
                <a:sym typeface="Times New Roman"/>
              </a:defRPr>
            </a:pPr>
            <a:r>
              <a:t>From this, since the data has less outliers the result in decision tree, random forest are good &amp; lets compare them after removing/dealing with outliers.</a:t>
            </a:r>
          </a:p>
          <a:p>
            <a:pPr defTabSz="457200">
              <a:defRPr sz="2200">
                <a:latin typeface="Times New Roman"/>
                <a:ea typeface="Times New Roman"/>
                <a:cs typeface="Times New Roman"/>
                <a:sym typeface="Times New Roman"/>
              </a:defRPr>
            </a:pPr>
            <a:r>
              <a:t>-&gt; But to get good accuracy we need to deal with outliers and perform the model again ......</a:t>
            </a:r>
          </a:p>
          <a:p>
            <a:pPr defTabSz="457200">
              <a:defRPr sz="2200">
                <a:latin typeface="Times New Roman"/>
                <a:ea typeface="Times New Roman"/>
                <a:cs typeface="Times New Roman"/>
                <a:sym typeface="Times New Roman"/>
              </a:defRPr>
            </a:pPr>
            <a:r>
              <a:t>-&gt; If ur model has good accuracy then ur model is good</a:t>
            </a:r>
          </a:p>
          <a:p>
            <a:pPr defTabSz="457200">
              <a:defRPr sz="2200">
                <a:latin typeface="Times New Roman"/>
                <a:ea typeface="Times New Roman"/>
                <a:cs typeface="Times New Roman"/>
                <a:sym typeface="Times New Roman"/>
              </a:defRPr>
            </a:pPr>
            <a:r>
              <a:t>-&gt; we did the above base model for test set only in (linear, knn, DT, RF) not focussed on train set after removing outliers we can check both train &amp; test to know wheather the model is overfitting or underfitting.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3.2. Dealing with Outliers :…"/>
          <p:cNvSpPr txBox="1"/>
          <p:nvPr>
            <p:ph type="body" sz="half" idx="1"/>
          </p:nvPr>
        </p:nvSpPr>
        <p:spPr>
          <a:xfrm>
            <a:off x="255857" y="571348"/>
            <a:ext cx="5181601" cy="4351339"/>
          </a:xfrm>
          <a:prstGeom prst="rect">
            <a:avLst/>
          </a:prstGeom>
        </p:spPr>
        <p:txBody>
          <a:bodyPr/>
          <a:lstStyle/>
          <a:p>
            <a:pPr/>
            <a:r>
              <a:t>3.2. Dealing with Outliers : </a:t>
            </a:r>
          </a:p>
          <a:p>
            <a:pPr lvl="2" marL="685800" indent="-228600" defTabSz="457200">
              <a:lnSpc>
                <a:spcPct val="100000"/>
              </a:lnSpc>
              <a:spcBef>
                <a:spcPts val="0"/>
              </a:spcBef>
              <a:buFontTx/>
              <a:defRPr b="1" sz="2300">
                <a:solidFill>
                  <a:srgbClr val="202124"/>
                </a:solidFill>
                <a:latin typeface="Arial"/>
                <a:ea typeface="Arial"/>
                <a:cs typeface="Arial"/>
                <a:sym typeface="Arial"/>
              </a:defRPr>
            </a:pPr>
            <a:r>
              <a:rPr b="0">
                <a:latin typeface="Times New Roman"/>
                <a:ea typeface="Times New Roman"/>
                <a:cs typeface="Times New Roman"/>
                <a:sym typeface="Times New Roman"/>
              </a:rPr>
              <a:t>An outlier may indicate bad data. </a:t>
            </a:r>
            <a:endParaRPr b="0">
              <a:latin typeface="Times New Roman"/>
              <a:ea typeface="Times New Roman"/>
              <a:cs typeface="Times New Roman"/>
              <a:sym typeface="Times New Roman"/>
            </a:endParaRPr>
          </a:p>
          <a:p>
            <a:pPr lvl="2" marL="685800" indent="-228600" defTabSz="457200">
              <a:lnSpc>
                <a:spcPct val="100000"/>
              </a:lnSpc>
              <a:spcBef>
                <a:spcPts val="0"/>
              </a:spcBef>
              <a:buFontTx/>
              <a:defRPr b="1" sz="2300">
                <a:solidFill>
                  <a:srgbClr val="202124"/>
                </a:solidFill>
                <a:latin typeface="Arial"/>
                <a:ea typeface="Arial"/>
                <a:cs typeface="Arial"/>
                <a:sym typeface="Arial"/>
              </a:defRPr>
            </a:pPr>
            <a:r>
              <a:rPr b="0">
                <a:latin typeface="Times New Roman"/>
                <a:ea typeface="Times New Roman"/>
                <a:cs typeface="Times New Roman"/>
                <a:sym typeface="Times New Roman"/>
              </a:rPr>
              <a:t>It is important to deal with outliers, becks after complete removal of outliers we get the model accuracy high . if the acc of model is high then it is simply good model.</a:t>
            </a:r>
          </a:p>
          <a:p>
            <a:pPr>
              <a:defRPr sz="2500">
                <a:latin typeface="Times New Roman"/>
                <a:ea typeface="Times New Roman"/>
                <a:cs typeface="Times New Roman"/>
                <a:sym typeface="Times New Roman"/>
              </a:defRPr>
            </a:pPr>
            <a:r>
              <a:t>Lets check which model gives good performance before dealing with outliers which is base model &amp; after dealing with outliers. ..????…</a:t>
            </a:r>
          </a:p>
        </p:txBody>
      </p:sp>
      <p:pic>
        <p:nvPicPr>
          <p:cNvPr id="173" name="Screenshot 2021-09-06 at 11.22.23 AM.png" descr="Screenshot 2021-09-06 at 11.22.23 AM.png"/>
          <p:cNvPicPr>
            <a:picLocks noChangeAspect="1"/>
          </p:cNvPicPr>
          <p:nvPr/>
        </p:nvPicPr>
        <p:blipFill>
          <a:blip r:embed="rId2">
            <a:extLst/>
          </a:blip>
          <a:stretch>
            <a:fillRect/>
          </a:stretch>
        </p:blipFill>
        <p:spPr>
          <a:xfrm>
            <a:off x="6084135" y="2363342"/>
            <a:ext cx="6016021" cy="3688656"/>
          </a:xfrm>
          <a:prstGeom prst="rect">
            <a:avLst/>
          </a:prstGeom>
          <a:ln w="12700">
            <a:miter lim="400000"/>
          </a:ln>
        </p:spPr>
      </p:pic>
      <p:sp>
        <p:nvSpPr>
          <p:cNvPr id="174" name="to check the outliers easy way is box-lot:…"/>
          <p:cNvSpPr txBox="1"/>
          <p:nvPr/>
        </p:nvSpPr>
        <p:spPr>
          <a:xfrm>
            <a:off x="-257052" y="4597594"/>
            <a:ext cx="6191000" cy="23513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marL="685800" indent="-228600">
              <a:lnSpc>
                <a:spcPct val="90000"/>
              </a:lnSpc>
              <a:spcBef>
                <a:spcPts val="1000"/>
              </a:spcBef>
              <a:buSzPct val="100000"/>
              <a:buFont typeface="Arial"/>
              <a:buChar char="•"/>
              <a:defRPr sz="2600">
                <a:latin typeface="Times New Roman"/>
                <a:ea typeface="Times New Roman"/>
                <a:cs typeface="Times New Roman"/>
                <a:sym typeface="Times New Roman"/>
              </a:defRPr>
            </a:pPr>
            <a:r>
              <a:t>to check the outliers easy way is box-lot:</a:t>
            </a:r>
          </a:p>
          <a:p>
            <a:pPr lvl="2" marL="1143000" indent="-228600">
              <a:lnSpc>
                <a:spcPct val="90000"/>
              </a:lnSpc>
              <a:spcBef>
                <a:spcPts val="1000"/>
              </a:spcBef>
              <a:buSzPct val="100000"/>
              <a:buFont typeface="Arial"/>
              <a:buChar char="•"/>
              <a:defRPr sz="2500"/>
            </a:pPr>
            <a:r>
              <a:t>for i in data_1.columns:</a:t>
            </a:r>
          </a:p>
          <a:p>
            <a:pPr lvl="3">
              <a:lnSpc>
                <a:spcPct val="90000"/>
              </a:lnSpc>
              <a:spcBef>
                <a:spcPts val="1000"/>
              </a:spcBef>
              <a:buFont typeface="Arial"/>
              <a:defRPr sz="2500"/>
            </a:pPr>
            <a:r>
              <a:t>sns.boxplot(data_1[i])  </a:t>
            </a:r>
          </a:p>
          <a:p>
            <a:pPr lvl="3">
              <a:lnSpc>
                <a:spcPct val="90000"/>
              </a:lnSpc>
              <a:spcBef>
                <a:spcPts val="1000"/>
              </a:spcBef>
              <a:buFont typeface="Arial"/>
              <a:defRPr sz="2500"/>
            </a:pPr>
            <a:r>
              <a:t> plt.show()</a:t>
            </a:r>
          </a:p>
        </p:txBody>
      </p:sp>
      <p:pic>
        <p:nvPicPr>
          <p:cNvPr id="175" name="Image" descr="Image"/>
          <p:cNvPicPr>
            <a:picLocks noChangeAspect="1"/>
          </p:cNvPicPr>
          <p:nvPr/>
        </p:nvPicPr>
        <p:blipFill>
          <a:blip r:embed="rId3">
            <a:extLst/>
          </a:blip>
          <a:stretch>
            <a:fillRect/>
          </a:stretch>
        </p:blipFill>
        <p:spPr>
          <a:xfrm>
            <a:off x="6559300" y="230151"/>
            <a:ext cx="4587369" cy="186858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Google Shape;50;p2"/>
          <p:cNvSpPr txBox="1"/>
          <p:nvPr/>
        </p:nvSpPr>
        <p:spPr>
          <a:xfrm>
            <a:off x="681122" y="1097782"/>
            <a:ext cx="9033152" cy="41871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nSpc>
                <a:spcPct val="72000"/>
              </a:lnSpc>
              <a:spcBef>
                <a:spcPts val="1000"/>
              </a:spcBef>
              <a:buFont typeface="Arial"/>
              <a:defRPr b="1" sz="2000"/>
            </a:pPr>
            <a:r>
              <a:t>Name : </a:t>
            </a:r>
            <a:r>
              <a:rPr b="0"/>
              <a:t>  SRINIDHI MUTHYAPU  </a:t>
            </a:r>
          </a:p>
          <a:p>
            <a:pPr>
              <a:lnSpc>
                <a:spcPct val="72000"/>
              </a:lnSpc>
              <a:spcBef>
                <a:spcPts val="1000"/>
              </a:spcBef>
              <a:buFont typeface="Arial"/>
              <a:defRPr sz="1900">
                <a:latin typeface="Times New Roman"/>
                <a:ea typeface="Times New Roman"/>
                <a:cs typeface="Times New Roman"/>
                <a:sym typeface="Times New Roman"/>
              </a:defRPr>
            </a:pPr>
            <a:r>
              <a:t>I have completed my B.Tech. in year 2020 with Electronics &amp; Communication Engineering(ECE).</a:t>
            </a:r>
          </a:p>
          <a:p>
            <a:pPr>
              <a:lnSpc>
                <a:spcPct val="72000"/>
              </a:lnSpc>
              <a:spcBef>
                <a:spcPts val="1000"/>
              </a:spcBef>
              <a:buFont typeface="Arial"/>
              <a:defRPr sz="1900">
                <a:latin typeface="Times New Roman"/>
                <a:ea typeface="Times New Roman"/>
                <a:cs typeface="Times New Roman"/>
                <a:sym typeface="Times New Roman"/>
              </a:defRPr>
            </a:pPr>
            <a:r>
              <a:t>I’m a fresher, recently graduated .</a:t>
            </a:r>
          </a:p>
          <a:p>
            <a:pPr>
              <a:lnSpc>
                <a:spcPct val="72000"/>
              </a:lnSpc>
              <a:spcBef>
                <a:spcPts val="1000"/>
              </a:spcBef>
              <a:buFont typeface="Arial"/>
              <a:defRPr sz="1900">
                <a:latin typeface="Times New Roman"/>
                <a:ea typeface="Times New Roman"/>
                <a:cs typeface="Times New Roman"/>
                <a:sym typeface="Times New Roman"/>
              </a:defRPr>
            </a:pPr>
            <a:r>
              <a:t>As a fresher i want to build or start my career in good field where every step is challenging &amp; exciting , where i can learn a lot.</a:t>
            </a:r>
          </a:p>
          <a:p>
            <a:pPr>
              <a:lnSpc>
                <a:spcPct val="72000"/>
              </a:lnSpc>
              <a:spcBef>
                <a:spcPts val="1000"/>
              </a:spcBef>
              <a:buFont typeface="Arial"/>
              <a:defRPr b="1" sz="1900">
                <a:latin typeface="Times New Roman"/>
                <a:ea typeface="Times New Roman"/>
                <a:cs typeface="Times New Roman"/>
                <a:sym typeface="Times New Roman"/>
              </a:defRPr>
            </a:pPr>
            <a:r>
              <a:t>work experience : Fresher</a:t>
            </a:r>
          </a:p>
          <a:p>
            <a:pPr>
              <a:lnSpc>
                <a:spcPct val="72000"/>
              </a:lnSpc>
              <a:spcBef>
                <a:spcPts val="1000"/>
              </a:spcBef>
              <a:buFont typeface="Arial"/>
              <a:defRPr b="1" sz="1900">
                <a:latin typeface="Times New Roman"/>
                <a:ea typeface="Times New Roman"/>
                <a:cs typeface="Times New Roman"/>
                <a:sym typeface="Times New Roman"/>
              </a:defRPr>
            </a:pPr>
            <a:r>
              <a:t>I like about innomatics research labs is that they give time to students to learn and understand what exactly they are learning . </a:t>
            </a:r>
          </a:p>
          <a:p>
            <a:pPr>
              <a:lnSpc>
                <a:spcPct val="72000"/>
              </a:lnSpc>
              <a:spcBef>
                <a:spcPts val="1000"/>
              </a:spcBef>
              <a:buFont typeface="Arial"/>
              <a:defRPr b="1" sz="1900" u="sng">
                <a:latin typeface="Times New Roman"/>
                <a:ea typeface="Times New Roman"/>
                <a:cs typeface="Times New Roman"/>
                <a:sym typeface="Times New Roman"/>
              </a:defRPr>
            </a:pPr>
            <a:r>
              <a:t>Innomatics Details:  </a:t>
            </a:r>
            <a:r>
              <a:rPr b="0" u="none"/>
              <a:t>  SRINIDHI MUTHYAPU-Batch 96</a:t>
            </a:r>
          </a:p>
          <a:p>
            <a:pPr>
              <a:lnSpc>
                <a:spcPct val="72000"/>
              </a:lnSpc>
              <a:spcBef>
                <a:spcPts val="1000"/>
              </a:spcBef>
              <a:buFont typeface="Arial"/>
              <a:defRPr b="1" sz="1900">
                <a:latin typeface="Times New Roman"/>
                <a:ea typeface="Times New Roman"/>
                <a:cs typeface="Times New Roman"/>
                <a:sym typeface="Times New Roman"/>
              </a:defRPr>
            </a:pPr>
            <a:r>
              <a:t>Professional Meet :</a:t>
            </a:r>
          </a:p>
          <a:p>
            <a:pPr>
              <a:lnSpc>
                <a:spcPct val="72000"/>
              </a:lnSpc>
              <a:spcBef>
                <a:spcPts val="1000"/>
              </a:spcBef>
              <a:buFont typeface="Arial"/>
              <a:defRPr b="1" sz="1900">
                <a:latin typeface="Times New Roman"/>
                <a:ea typeface="Times New Roman"/>
                <a:cs typeface="Times New Roman"/>
                <a:sym typeface="Times New Roman"/>
              </a:defRPr>
            </a:pPr>
            <a:r>
              <a:t>Contact : 9502162726 / 7013509429</a:t>
            </a:r>
          </a:p>
          <a:p>
            <a:pPr>
              <a:lnSpc>
                <a:spcPct val="72000"/>
              </a:lnSpc>
              <a:spcBef>
                <a:spcPts val="1000"/>
              </a:spcBef>
              <a:buFont typeface="Arial"/>
              <a:defRPr b="1" sz="1900">
                <a:latin typeface="Times New Roman"/>
                <a:ea typeface="Times New Roman"/>
                <a:cs typeface="Times New Roman"/>
                <a:sym typeface="Times New Roman"/>
              </a:defRPr>
            </a:pPr>
            <a:r>
              <a:t>MAIL ID: srinidhimuthyapu.ips@gmail.com</a:t>
            </a:r>
          </a:p>
        </p:txBody>
      </p:sp>
      <p:sp>
        <p:nvSpPr>
          <p:cNvPr id="105" name="Google Shape;42;p2"/>
          <p:cNvSpPr txBox="1"/>
          <p:nvPr/>
        </p:nvSpPr>
        <p:spPr>
          <a:xfrm>
            <a:off x="611404" y="321662"/>
            <a:ext cx="6008014"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nSpc>
                <a:spcPct val="80000"/>
              </a:lnSpc>
              <a:defRPr sz="3200">
                <a:solidFill>
                  <a:schemeClr val="accent2"/>
                </a:solidFill>
                <a:latin typeface="Lato Black"/>
                <a:ea typeface="Lato Black"/>
                <a:cs typeface="Lato Black"/>
                <a:sym typeface="Lato Black"/>
              </a:defRPr>
            </a:lvl1pPr>
          </a:lstStyle>
          <a:p>
            <a:pPr/>
            <a:r>
              <a:t>About 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05"/>
                                        </p:tgtEl>
                                        <p:attrNameLst>
                                          <p:attrName>style.visibility</p:attrName>
                                        </p:attrNameLst>
                                      </p:cBhvr>
                                      <p:to>
                                        <p:strVal val="visible"/>
                                      </p:to>
                                    </p:set>
                                    <p:animEffect filter="fade" transition="in">
                                      <p:cBhvr>
                                        <p:cTn id="7"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check the shape of data after removing the outliers:"/>
          <p:cNvSpPr txBox="1"/>
          <p:nvPr>
            <p:ph type="title"/>
          </p:nvPr>
        </p:nvSpPr>
        <p:spPr>
          <a:xfrm>
            <a:off x="154882" y="245544"/>
            <a:ext cx="10262508" cy="820824"/>
          </a:xfrm>
          <a:prstGeom prst="rect">
            <a:avLst/>
          </a:prstGeom>
        </p:spPr>
        <p:txBody>
          <a:bodyPr anchor="t"/>
          <a:lstStyle>
            <a:lvl1pPr>
              <a:defRPr sz="3800">
                <a:latin typeface="Times New Roman"/>
                <a:ea typeface="Times New Roman"/>
                <a:cs typeface="Times New Roman"/>
                <a:sym typeface="Times New Roman"/>
              </a:defRPr>
            </a:lvl1pPr>
          </a:lstStyle>
          <a:p>
            <a:pPr/>
            <a:r>
              <a:t>check the shape of data after removing the outliers:</a:t>
            </a:r>
          </a:p>
        </p:txBody>
      </p:sp>
      <p:sp>
        <p:nvSpPr>
          <p:cNvPr id="178" name="-&gt; data = raw data"/>
          <p:cNvSpPr txBox="1"/>
          <p:nvPr>
            <p:ph type="body" sz="quarter" idx="1"/>
          </p:nvPr>
        </p:nvSpPr>
        <p:spPr>
          <a:xfrm>
            <a:off x="342795" y="971478"/>
            <a:ext cx="3225398" cy="1062882"/>
          </a:xfrm>
          <a:prstGeom prst="rect">
            <a:avLst/>
          </a:prstGeom>
        </p:spPr>
        <p:txBody>
          <a:bodyPr anchor="ctr"/>
          <a:lstStyle/>
          <a:p>
            <a:pPr marL="0" indent="0" defTabSz="457200">
              <a:lnSpc>
                <a:spcPct val="100000"/>
              </a:lnSpc>
              <a:spcBef>
                <a:spcPts val="0"/>
              </a:spcBef>
              <a:buSzTx/>
              <a:buFontTx/>
              <a:buNone/>
              <a:defRPr sz="2900">
                <a:latin typeface="Times New Roman"/>
                <a:ea typeface="Times New Roman"/>
                <a:cs typeface="Times New Roman"/>
                <a:sym typeface="Times New Roman"/>
              </a:defRPr>
            </a:pPr>
            <a:r>
              <a:t>-&gt; </a:t>
            </a:r>
            <a:r>
              <a:rPr b="1"/>
              <a:t>data</a:t>
            </a:r>
            <a:r>
              <a:t> = raw data</a:t>
            </a:r>
          </a:p>
        </p:txBody>
      </p:sp>
      <p:pic>
        <p:nvPicPr>
          <p:cNvPr id="179" name="Screenshot 2021-09-06 at 1.43.31 PM.png" descr="Screenshot 2021-09-06 at 1.43.31 PM.png"/>
          <p:cNvPicPr>
            <a:picLocks noChangeAspect="1"/>
          </p:cNvPicPr>
          <p:nvPr/>
        </p:nvPicPr>
        <p:blipFill>
          <a:blip r:embed="rId2">
            <a:extLst/>
          </a:blip>
          <a:stretch>
            <a:fillRect/>
          </a:stretch>
        </p:blipFill>
        <p:spPr>
          <a:prstGeom prst="rect">
            <a:avLst/>
          </a:prstGeom>
          <a:ln w="12700">
            <a:miter lim="400000"/>
          </a:ln>
        </p:spPr>
      </p:pic>
      <p:pic>
        <p:nvPicPr>
          <p:cNvPr id="180" name="Screenshot 2021-09-06 at 1.43.31 PM.png" descr="Screenshot 2021-09-06 at 1.43.31 PM.png"/>
          <p:cNvPicPr>
            <a:picLocks noChangeAspect="1"/>
          </p:cNvPicPr>
          <p:nvPr/>
        </p:nvPicPr>
        <p:blipFill>
          <a:blip r:embed="rId2">
            <a:extLst/>
          </a:blip>
          <a:stretch>
            <a:fillRect/>
          </a:stretch>
        </p:blipFill>
        <p:spPr>
          <a:xfrm>
            <a:off x="5145571" y="988568"/>
            <a:ext cx="2857501" cy="1028701"/>
          </a:xfrm>
          <a:prstGeom prst="rect">
            <a:avLst/>
          </a:prstGeom>
          <a:ln w="12700">
            <a:miter lim="400000"/>
          </a:ln>
        </p:spPr>
      </p:pic>
      <p:sp>
        <p:nvSpPr>
          <p:cNvPr id="181" name="-&gt; data_1  = data  after cleaning…"/>
          <p:cNvSpPr txBox="1"/>
          <p:nvPr/>
        </p:nvSpPr>
        <p:spPr>
          <a:xfrm>
            <a:off x="388586" y="2207862"/>
            <a:ext cx="2655908" cy="1792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Times New Roman"/>
                <a:ea typeface="Times New Roman"/>
                <a:cs typeface="Times New Roman"/>
                <a:sym typeface="Times New Roman"/>
              </a:defRPr>
            </a:pPr>
            <a:r>
              <a:t>-&gt; data_1  = data  after cleaning </a:t>
            </a:r>
          </a:p>
          <a:p>
            <a:pPr>
              <a:defRPr sz="2400">
                <a:latin typeface="Times New Roman"/>
                <a:ea typeface="Times New Roman"/>
                <a:cs typeface="Times New Roman"/>
                <a:sym typeface="Times New Roman"/>
              </a:defRPr>
            </a:pPr>
            <a:r>
              <a:t>i.e., after removing null values &amp; outliers </a:t>
            </a:r>
          </a:p>
        </p:txBody>
      </p:sp>
      <p:pic>
        <p:nvPicPr>
          <p:cNvPr id="182" name="Screenshot 2021-09-06 at 1.49.06 PM.png" descr="Screenshot 2021-09-06 at 1.49.06 PM.png"/>
          <p:cNvPicPr>
            <a:picLocks noChangeAspect="1"/>
          </p:cNvPicPr>
          <p:nvPr/>
        </p:nvPicPr>
        <p:blipFill>
          <a:blip r:embed="rId3">
            <a:extLst/>
          </a:blip>
          <a:stretch>
            <a:fillRect/>
          </a:stretch>
        </p:blipFill>
        <p:spPr>
          <a:xfrm>
            <a:off x="5173664" y="2517808"/>
            <a:ext cx="3416301" cy="1104901"/>
          </a:xfrm>
          <a:prstGeom prst="rect">
            <a:avLst/>
          </a:prstGeom>
          <a:ln w="12700">
            <a:miter lim="400000"/>
          </a:ln>
        </p:spPr>
      </p:pic>
      <p:sp>
        <p:nvSpPr>
          <p:cNvPr id="183" name="=&gt; Outliers are removed now, it also has no null values , now the dataset is cleaned , good for further experiments   ......"/>
          <p:cNvSpPr txBox="1"/>
          <p:nvPr/>
        </p:nvSpPr>
        <p:spPr>
          <a:xfrm>
            <a:off x="237766" y="4355763"/>
            <a:ext cx="10096742" cy="8394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2600">
                <a:latin typeface="Times New Roman"/>
                <a:ea typeface="Times New Roman"/>
                <a:cs typeface="Times New Roman"/>
                <a:sym typeface="Times New Roman"/>
              </a:defRPr>
            </a:lvl1pPr>
          </a:lstStyle>
          <a:p>
            <a:pPr/>
            <a:r>
              <a:t>=&gt; Outliers are removed now, it also has no null values , now the dataset is cleaned , good for further experiments   ......</a:t>
            </a:r>
          </a:p>
        </p:txBody>
      </p:sp>
      <p:sp>
        <p:nvSpPr>
          <p:cNvPr id="184" name="==&gt; Lets check after removing outliers what is the accuracy of above models"/>
          <p:cNvSpPr txBox="1"/>
          <p:nvPr/>
        </p:nvSpPr>
        <p:spPr>
          <a:xfrm>
            <a:off x="166508" y="5550085"/>
            <a:ext cx="10700722" cy="4705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700">
                <a:latin typeface="Times New Roman"/>
                <a:ea typeface="Times New Roman"/>
                <a:cs typeface="Times New Roman"/>
                <a:sym typeface="Times New Roman"/>
              </a:defRPr>
            </a:lvl1pPr>
          </a:lstStyle>
          <a:p>
            <a:pPr/>
            <a:r>
              <a:t>==&gt; Lets check after removing outliers what is the accuracy of above models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plitting the data set :"/>
          <p:cNvSpPr txBox="1"/>
          <p:nvPr>
            <p:ph type="title"/>
          </p:nvPr>
        </p:nvSpPr>
        <p:spPr>
          <a:xfrm>
            <a:off x="189048" y="177212"/>
            <a:ext cx="5284783" cy="1046721"/>
          </a:xfrm>
          <a:prstGeom prst="rect">
            <a:avLst/>
          </a:prstGeom>
        </p:spPr>
        <p:txBody>
          <a:bodyPr/>
          <a:lstStyle/>
          <a:p>
            <a:pPr/>
            <a:r>
              <a:t>Splitting the data set :</a:t>
            </a:r>
          </a:p>
        </p:txBody>
      </p:sp>
      <p:pic>
        <p:nvPicPr>
          <p:cNvPr id="187" name="Screenshot 2021-09-06 at 1.54.31 PM.png" descr="Screenshot 2021-09-06 at 1.54.31 PM.png"/>
          <p:cNvPicPr>
            <a:picLocks noChangeAspect="1"/>
          </p:cNvPicPr>
          <p:nvPr/>
        </p:nvPicPr>
        <p:blipFill>
          <a:blip r:embed="rId2">
            <a:extLst/>
          </a:blip>
          <a:srcRect l="543" t="13597" r="10503" b="1765"/>
          <a:stretch>
            <a:fillRect/>
          </a:stretch>
        </p:blipFill>
        <p:spPr>
          <a:xfrm>
            <a:off x="366781" y="1315070"/>
            <a:ext cx="8964331" cy="388634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servations:"/>
          <p:cNvSpPr txBox="1"/>
          <p:nvPr>
            <p:ph type="title"/>
          </p:nvPr>
        </p:nvSpPr>
        <p:spPr>
          <a:xfrm>
            <a:off x="154882" y="228461"/>
            <a:ext cx="3931612" cy="970151"/>
          </a:xfrm>
          <a:prstGeom prst="rect">
            <a:avLst/>
          </a:prstGeom>
        </p:spPr>
        <p:txBody>
          <a:bodyPr/>
          <a:lstStyle/>
          <a:p>
            <a:pPr/>
            <a:r>
              <a:t>Observations:</a:t>
            </a:r>
          </a:p>
        </p:txBody>
      </p:sp>
      <p:sp>
        <p:nvSpPr>
          <p:cNvPr id="190" name="Feature Scaling - We do scaling of data for balancing the data points.…"/>
          <p:cNvSpPr txBox="1"/>
          <p:nvPr>
            <p:ph type="body" sz="half" idx="1"/>
          </p:nvPr>
        </p:nvSpPr>
        <p:spPr>
          <a:xfrm>
            <a:off x="462375" y="1142307"/>
            <a:ext cx="10515601" cy="3104240"/>
          </a:xfrm>
          <a:prstGeom prst="rect">
            <a:avLst/>
          </a:prstGeom>
        </p:spPr>
        <p:txBody>
          <a:bodyPr/>
          <a:lstStyle/>
          <a:p>
            <a:pPr marL="228599" indent="-228599" defTabSz="457200">
              <a:lnSpc>
                <a:spcPct val="100000"/>
              </a:lnSpc>
              <a:spcBef>
                <a:spcPts val="0"/>
              </a:spcBef>
              <a:buFontTx/>
              <a:defRPr sz="2200">
                <a:latin typeface="Times New Roman"/>
                <a:ea typeface="Times New Roman"/>
                <a:cs typeface="Times New Roman"/>
                <a:sym typeface="Times New Roman"/>
              </a:defRPr>
            </a:pPr>
            <a:r>
              <a:t>Feature Scaling - We do scaling of data for balancing the data points.</a:t>
            </a:r>
          </a:p>
          <a:p>
            <a:pPr marL="228599" indent="-228599" defTabSz="457200">
              <a:lnSpc>
                <a:spcPct val="100000"/>
              </a:lnSpc>
              <a:spcBef>
                <a:spcPts val="0"/>
              </a:spcBef>
              <a:buFontTx/>
              <a:defRPr sz="2200">
                <a:latin typeface="Times New Roman"/>
                <a:ea typeface="Times New Roman"/>
                <a:cs typeface="Times New Roman"/>
                <a:sym typeface="Times New Roman"/>
              </a:defRPr>
            </a:pPr>
          </a:p>
          <a:p>
            <a:pPr marL="228599" indent="-228599" defTabSz="457200">
              <a:lnSpc>
                <a:spcPct val="100000"/>
              </a:lnSpc>
              <a:spcBef>
                <a:spcPts val="0"/>
              </a:spcBef>
              <a:buFontTx/>
              <a:defRPr sz="2200">
                <a:latin typeface="Times New Roman"/>
                <a:ea typeface="Times New Roman"/>
                <a:cs typeface="Times New Roman"/>
                <a:sym typeface="Times New Roman"/>
              </a:defRPr>
            </a:pPr>
            <a:r>
              <a:t>The most common techniques of feature scaling are Normalization and Standardization.</a:t>
            </a:r>
          </a:p>
          <a:p>
            <a:pPr marL="228599" indent="-228599" defTabSz="457200">
              <a:lnSpc>
                <a:spcPct val="100000"/>
              </a:lnSpc>
              <a:spcBef>
                <a:spcPts val="0"/>
              </a:spcBef>
              <a:buFontTx/>
              <a:defRPr sz="2200">
                <a:latin typeface="Times New Roman"/>
                <a:ea typeface="Times New Roman"/>
                <a:cs typeface="Times New Roman"/>
                <a:sym typeface="Times New Roman"/>
              </a:defRPr>
            </a:pPr>
          </a:p>
          <a:p>
            <a:pPr marL="228599" indent="-228599" defTabSz="457200">
              <a:lnSpc>
                <a:spcPct val="100000"/>
              </a:lnSpc>
              <a:spcBef>
                <a:spcPts val="0"/>
              </a:spcBef>
              <a:buFontTx/>
              <a:defRPr sz="2200">
                <a:latin typeface="Times New Roman"/>
                <a:ea typeface="Times New Roman"/>
                <a:cs typeface="Times New Roman"/>
                <a:sym typeface="Times New Roman"/>
              </a:defRPr>
            </a:pPr>
            <a:r>
              <a:t>Normalization is used when we want to bound our values between two numbers, typically, b/w [0,1] R [-1,1]. </a:t>
            </a:r>
          </a:p>
          <a:p>
            <a:pPr marL="228599" indent="-228599" defTabSz="457200">
              <a:lnSpc>
                <a:spcPct val="100000"/>
              </a:lnSpc>
              <a:spcBef>
                <a:spcPts val="0"/>
              </a:spcBef>
              <a:buFontTx/>
              <a:defRPr sz="2200">
                <a:latin typeface="Times New Roman"/>
                <a:ea typeface="Times New Roman"/>
                <a:cs typeface="Times New Roman"/>
                <a:sym typeface="Times New Roman"/>
              </a:defRPr>
            </a:pPr>
          </a:p>
          <a:p>
            <a:pPr marL="228599" indent="-228599" defTabSz="457200">
              <a:lnSpc>
                <a:spcPct val="100000"/>
              </a:lnSpc>
              <a:spcBef>
                <a:spcPts val="0"/>
              </a:spcBef>
              <a:buFontTx/>
              <a:defRPr sz="2200">
                <a:latin typeface="Times New Roman"/>
                <a:ea typeface="Times New Roman"/>
                <a:cs typeface="Times New Roman"/>
                <a:sym typeface="Times New Roman"/>
              </a:defRPr>
            </a:pPr>
            <a:r>
              <a:t>While Standardization transforms the data to have zero mean and a var of 1, they make our data unitless.</a:t>
            </a:r>
          </a:p>
        </p:txBody>
      </p:sp>
      <p:pic>
        <p:nvPicPr>
          <p:cNvPr id="191" name="Screenshot 2021-09-06 at 1.59.29 PM.png" descr="Screenshot 2021-09-06 at 1.59.29 PM.png"/>
          <p:cNvPicPr>
            <a:picLocks noChangeAspect="1"/>
          </p:cNvPicPr>
          <p:nvPr/>
        </p:nvPicPr>
        <p:blipFill>
          <a:blip r:embed="rId2">
            <a:extLst/>
          </a:blip>
          <a:stretch>
            <a:fillRect/>
          </a:stretch>
        </p:blipFill>
        <p:spPr>
          <a:xfrm>
            <a:off x="622778" y="4461604"/>
            <a:ext cx="7188201" cy="1727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Note:"/>
          <p:cNvSpPr txBox="1"/>
          <p:nvPr>
            <p:ph type="title"/>
          </p:nvPr>
        </p:nvSpPr>
        <p:spPr>
          <a:xfrm>
            <a:off x="426969" y="365125"/>
            <a:ext cx="1694707" cy="830352"/>
          </a:xfrm>
          <a:prstGeom prst="rect">
            <a:avLst/>
          </a:prstGeom>
        </p:spPr>
        <p:txBody>
          <a:bodyPr/>
          <a:lstStyle>
            <a:lvl1pPr>
              <a:defRPr sz="4100">
                <a:latin typeface="Times New Roman"/>
                <a:ea typeface="Times New Roman"/>
                <a:cs typeface="Times New Roman"/>
                <a:sym typeface="Times New Roman"/>
              </a:defRPr>
            </a:lvl1pPr>
          </a:lstStyle>
          <a:p>
            <a:pPr/>
            <a:r>
              <a:t>Note:</a:t>
            </a:r>
          </a:p>
        </p:txBody>
      </p:sp>
      <p:sp>
        <p:nvSpPr>
          <p:cNvPr id="194" name="Lets check wheather model is Over-fitting or Under-fitting.........…"/>
          <p:cNvSpPr txBox="1"/>
          <p:nvPr>
            <p:ph type="body" idx="1"/>
          </p:nvPr>
        </p:nvSpPr>
        <p:spPr>
          <a:xfrm>
            <a:off x="461238" y="1253331"/>
            <a:ext cx="11269524" cy="4662512"/>
          </a:xfrm>
          <a:prstGeom prst="rect">
            <a:avLst/>
          </a:prstGeom>
        </p:spPr>
        <p:txBody>
          <a:bodyPr/>
          <a:lstStyle/>
          <a:p>
            <a:pPr marL="0" indent="0" defTabSz="438911">
              <a:lnSpc>
                <a:spcPct val="100000"/>
              </a:lnSpc>
              <a:spcBef>
                <a:spcPts val="0"/>
              </a:spcBef>
              <a:buSzTx/>
              <a:buFontTx/>
              <a:buNone/>
              <a:defRPr b="1" sz="2400">
                <a:latin typeface="Times New Roman"/>
                <a:ea typeface="Times New Roman"/>
                <a:cs typeface="Times New Roman"/>
                <a:sym typeface="Times New Roman"/>
              </a:defRPr>
            </a:pPr>
          </a:p>
          <a:p>
            <a:pPr marL="0" indent="0" defTabSz="438911">
              <a:lnSpc>
                <a:spcPct val="100000"/>
              </a:lnSpc>
              <a:spcBef>
                <a:spcPts val="0"/>
              </a:spcBef>
              <a:buSzTx/>
              <a:buFontTx/>
              <a:buNone/>
              <a:defRPr sz="2400">
                <a:latin typeface="Times New Roman"/>
                <a:ea typeface="Times New Roman"/>
                <a:cs typeface="Times New Roman"/>
                <a:sym typeface="Times New Roman"/>
              </a:defRPr>
            </a:pPr>
            <a:r>
              <a:t>Lets check wheather model is Over-fitting or Under-fitting.........</a:t>
            </a:r>
          </a:p>
          <a:p>
            <a:pPr marL="0" indent="0" defTabSz="438911">
              <a:lnSpc>
                <a:spcPct val="100000"/>
              </a:lnSpc>
              <a:spcBef>
                <a:spcPts val="0"/>
              </a:spcBef>
              <a:buSzTx/>
              <a:buFontTx/>
              <a:buNone/>
              <a:defRPr sz="2400">
                <a:latin typeface="Times New Roman"/>
                <a:ea typeface="Times New Roman"/>
                <a:cs typeface="Times New Roman"/>
                <a:sym typeface="Times New Roman"/>
              </a:defRPr>
            </a:pPr>
          </a:p>
          <a:p>
            <a:pPr marL="0" indent="0" defTabSz="438911">
              <a:lnSpc>
                <a:spcPct val="100000"/>
              </a:lnSpc>
              <a:spcBef>
                <a:spcPts val="0"/>
              </a:spcBef>
              <a:buSzTx/>
              <a:buFontTx/>
              <a:buNone/>
              <a:defRPr sz="2400">
                <a:latin typeface="Times New Roman"/>
                <a:ea typeface="Times New Roman"/>
                <a:cs typeface="Times New Roman"/>
                <a:sym typeface="Times New Roman"/>
              </a:defRPr>
            </a:pPr>
            <a:r>
              <a:t>Over-fitting = it consider each and every single point(even noise)</a:t>
            </a:r>
          </a:p>
          <a:p>
            <a:pPr marL="0" indent="0" defTabSz="438911">
              <a:lnSpc>
                <a:spcPct val="100000"/>
              </a:lnSpc>
              <a:spcBef>
                <a:spcPts val="0"/>
              </a:spcBef>
              <a:buSzTx/>
              <a:buFontTx/>
              <a:buNone/>
              <a:defRPr sz="2400">
                <a:latin typeface="Times New Roman"/>
                <a:ea typeface="Times New Roman"/>
                <a:cs typeface="Times New Roman"/>
                <a:sym typeface="Times New Roman"/>
              </a:defRPr>
            </a:pPr>
          </a:p>
          <a:p>
            <a:pPr marL="0" indent="0" defTabSz="438911">
              <a:lnSpc>
                <a:spcPct val="100000"/>
              </a:lnSpc>
              <a:spcBef>
                <a:spcPts val="0"/>
              </a:spcBef>
              <a:buSzTx/>
              <a:buFontTx/>
              <a:buNone/>
              <a:defRPr sz="2400">
                <a:latin typeface="Times New Roman"/>
                <a:ea typeface="Times New Roman"/>
                <a:cs typeface="Times New Roman"/>
                <a:sym typeface="Times New Roman"/>
              </a:defRPr>
            </a:pPr>
            <a:r>
              <a:t>Under-fitting = which doesnot fit the data well enough.</a:t>
            </a:r>
          </a:p>
          <a:p>
            <a:pPr marL="0" indent="0" defTabSz="438911">
              <a:lnSpc>
                <a:spcPct val="100000"/>
              </a:lnSpc>
              <a:spcBef>
                <a:spcPts val="0"/>
              </a:spcBef>
              <a:buSzTx/>
              <a:buFontTx/>
              <a:buNone/>
              <a:defRPr sz="2400">
                <a:latin typeface="Times New Roman"/>
                <a:ea typeface="Times New Roman"/>
                <a:cs typeface="Times New Roman"/>
                <a:sym typeface="Times New Roman"/>
              </a:defRPr>
            </a:pPr>
          </a:p>
          <a:p>
            <a:pPr marL="0" indent="0" defTabSz="438911">
              <a:lnSpc>
                <a:spcPct val="100000"/>
              </a:lnSpc>
              <a:spcBef>
                <a:spcPts val="0"/>
              </a:spcBef>
              <a:buSzTx/>
              <a:buFontTx/>
              <a:buNone/>
              <a:defRPr sz="2400">
                <a:latin typeface="Times New Roman"/>
                <a:ea typeface="Times New Roman"/>
                <a:cs typeface="Times New Roman"/>
                <a:sym typeface="Times New Roman"/>
              </a:defRPr>
            </a:pPr>
            <a:r>
              <a:t>If ur train-set accuracy is higher than test-set accuracy = over-fitting.</a:t>
            </a:r>
          </a:p>
          <a:p>
            <a:pPr marL="0" indent="0" defTabSz="438911">
              <a:lnSpc>
                <a:spcPct val="100000"/>
              </a:lnSpc>
              <a:spcBef>
                <a:spcPts val="0"/>
              </a:spcBef>
              <a:buSzTx/>
              <a:buFontTx/>
              <a:buNone/>
              <a:defRPr sz="2400">
                <a:latin typeface="Times New Roman"/>
                <a:ea typeface="Times New Roman"/>
                <a:cs typeface="Times New Roman"/>
                <a:sym typeface="Times New Roman"/>
              </a:defRPr>
            </a:pPr>
            <a:r>
              <a:t>lets check it by performing train-set &amp; test-set like - X_train , X_test.</a:t>
            </a:r>
          </a:p>
          <a:p>
            <a:pPr marL="0" indent="0" defTabSz="438911">
              <a:lnSpc>
                <a:spcPct val="100000"/>
              </a:lnSpc>
              <a:spcBef>
                <a:spcPts val="0"/>
              </a:spcBef>
              <a:buSzTx/>
              <a:buFontTx/>
              <a:buNone/>
              <a:defRPr sz="2400">
                <a:latin typeface="Times New Roman"/>
                <a:ea typeface="Times New Roman"/>
                <a:cs typeface="Times New Roman"/>
                <a:sym typeface="Times New Roman"/>
              </a:defRPr>
            </a:pPr>
          </a:p>
          <a:p>
            <a:pPr marL="0" indent="0" defTabSz="438911">
              <a:lnSpc>
                <a:spcPct val="100000"/>
              </a:lnSpc>
              <a:spcBef>
                <a:spcPts val="0"/>
              </a:spcBef>
              <a:buSzTx/>
              <a:buFontTx/>
              <a:buNone/>
              <a:defRPr sz="2400">
                <a:latin typeface="Times New Roman"/>
                <a:ea typeface="Times New Roman"/>
                <a:cs typeface="Times New Roman"/>
                <a:sym typeface="Times New Roman"/>
              </a:defRPr>
            </a:pPr>
            <a:r>
              <a:t>Here we can ignore the difference less than 10 becks the difference between them(test &amp; train) is not that high , if the case is less than 10 then we can consider it as good - not over-fitting / under-fitting.</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fter removing outliers the result of linear reg:"/>
          <p:cNvSpPr txBox="1"/>
          <p:nvPr>
            <p:ph type="title"/>
          </p:nvPr>
        </p:nvSpPr>
        <p:spPr>
          <a:xfrm>
            <a:off x="143663" y="148910"/>
            <a:ext cx="10515601" cy="849111"/>
          </a:xfrm>
          <a:prstGeom prst="rect">
            <a:avLst/>
          </a:prstGeom>
        </p:spPr>
        <p:txBody>
          <a:bodyPr/>
          <a:lstStyle>
            <a:lvl1pPr>
              <a:defRPr sz="4100">
                <a:latin typeface="Times New Roman"/>
                <a:ea typeface="Times New Roman"/>
                <a:cs typeface="Times New Roman"/>
                <a:sym typeface="Times New Roman"/>
              </a:defRPr>
            </a:lvl1pPr>
          </a:lstStyle>
          <a:p>
            <a:pPr/>
            <a:r>
              <a:t>After removing outliers the result of linear reg:</a:t>
            </a:r>
          </a:p>
        </p:txBody>
      </p:sp>
      <p:sp>
        <p:nvSpPr>
          <p:cNvPr id="197" name="LinearRegression()- for cleaned data…"/>
          <p:cNvSpPr txBox="1"/>
          <p:nvPr>
            <p:ph type="body" sz="quarter" idx="1"/>
          </p:nvPr>
        </p:nvSpPr>
        <p:spPr>
          <a:xfrm>
            <a:off x="192957" y="1070077"/>
            <a:ext cx="4986334" cy="1655655"/>
          </a:xfrm>
          <a:prstGeom prst="rect">
            <a:avLst/>
          </a:prstGeom>
        </p:spPr>
        <p:txBody>
          <a:bodyPr/>
          <a:lstStyle/>
          <a:p>
            <a:pPr marL="0" indent="0" defTabSz="393192">
              <a:lnSpc>
                <a:spcPct val="100000"/>
              </a:lnSpc>
              <a:spcBef>
                <a:spcPts val="0"/>
              </a:spcBef>
              <a:buSzTx/>
              <a:buFontTx/>
              <a:buNone/>
              <a:defRPr sz="1720">
                <a:latin typeface="Times New Roman"/>
                <a:ea typeface="Times New Roman"/>
                <a:cs typeface="Times New Roman"/>
                <a:sym typeface="Times New Roman"/>
              </a:defRPr>
            </a:pPr>
            <a:r>
              <a:t>LinearRegression()- for cleaned data</a:t>
            </a:r>
          </a:p>
          <a:p>
            <a:pPr marL="0" indent="0" defTabSz="393192">
              <a:lnSpc>
                <a:spcPct val="100000"/>
              </a:lnSpc>
              <a:spcBef>
                <a:spcPts val="0"/>
              </a:spcBef>
              <a:buSzTx/>
              <a:buFontTx/>
              <a:buNone/>
              <a:defRPr sz="1720">
                <a:latin typeface="Times New Roman"/>
                <a:ea typeface="Times New Roman"/>
                <a:cs typeface="Times New Roman"/>
                <a:sym typeface="Times New Roman"/>
              </a:defRPr>
            </a:pPr>
          </a:p>
          <a:p>
            <a:pPr marL="196596" indent="-196596" defTabSz="393192">
              <a:lnSpc>
                <a:spcPct val="100000"/>
              </a:lnSpc>
              <a:spcBef>
                <a:spcPts val="0"/>
              </a:spcBef>
              <a:buFontTx/>
              <a:defRPr sz="1720">
                <a:latin typeface="Times New Roman"/>
                <a:ea typeface="Times New Roman"/>
                <a:cs typeface="Times New Roman"/>
                <a:sym typeface="Times New Roman"/>
              </a:defRPr>
            </a:pPr>
            <a:r>
              <a:t>LinReg after outliers Accuracy :  82.74 %</a:t>
            </a:r>
          </a:p>
          <a:p>
            <a:pPr marL="196596" indent="-196596" defTabSz="393192">
              <a:lnSpc>
                <a:spcPct val="100000"/>
              </a:lnSpc>
              <a:spcBef>
                <a:spcPts val="0"/>
              </a:spcBef>
              <a:buFontTx/>
              <a:defRPr sz="1720">
                <a:latin typeface="Times New Roman"/>
                <a:ea typeface="Times New Roman"/>
                <a:cs typeface="Times New Roman"/>
                <a:sym typeface="Times New Roman"/>
              </a:defRPr>
            </a:pPr>
            <a:r>
              <a:t>LinReg after outliers MSE :  43</a:t>
            </a:r>
          </a:p>
          <a:p>
            <a:pPr marL="196596" indent="-196596" defTabSz="393192">
              <a:lnSpc>
                <a:spcPct val="100000"/>
              </a:lnSpc>
              <a:spcBef>
                <a:spcPts val="0"/>
              </a:spcBef>
              <a:buFontTx/>
              <a:defRPr sz="1720">
                <a:latin typeface="Times New Roman"/>
                <a:ea typeface="Times New Roman"/>
                <a:cs typeface="Times New Roman"/>
                <a:sym typeface="Times New Roman"/>
              </a:defRPr>
            </a:pPr>
            <a:r>
              <a:t>LinReg after outliers MAE :  4.87</a:t>
            </a:r>
          </a:p>
          <a:p>
            <a:pPr marL="196596" indent="-196596" defTabSz="393192">
              <a:lnSpc>
                <a:spcPct val="100000"/>
              </a:lnSpc>
              <a:spcBef>
                <a:spcPts val="0"/>
              </a:spcBef>
              <a:buFontTx/>
              <a:defRPr sz="1720">
                <a:latin typeface="Times New Roman"/>
                <a:ea typeface="Times New Roman"/>
                <a:cs typeface="Times New Roman"/>
                <a:sym typeface="Times New Roman"/>
              </a:defRPr>
            </a:pPr>
            <a:r>
              <a:t>Root_mean_squared error FOR LIN_REG = 6.6</a:t>
            </a:r>
          </a:p>
        </p:txBody>
      </p:sp>
      <p:pic>
        <p:nvPicPr>
          <p:cNvPr id="198" name="Screenshot 2021-09-06 at 2.01.25 PM.png" descr="Screenshot 2021-09-06 at 2.01.25 PM.png"/>
          <p:cNvPicPr>
            <a:picLocks noChangeAspect="1"/>
          </p:cNvPicPr>
          <p:nvPr/>
        </p:nvPicPr>
        <p:blipFill>
          <a:blip r:embed="rId2">
            <a:extLst/>
          </a:blip>
          <a:srcRect l="4839" t="0" r="513" b="0"/>
          <a:stretch>
            <a:fillRect/>
          </a:stretch>
        </p:blipFill>
        <p:spPr>
          <a:xfrm>
            <a:off x="5917380" y="1029498"/>
            <a:ext cx="6131295" cy="3542886"/>
          </a:xfrm>
          <a:prstGeom prst="rect">
            <a:avLst/>
          </a:prstGeom>
          <a:ln w="12700">
            <a:miter lim="400000"/>
          </a:ln>
        </p:spPr>
      </p:pic>
      <p:sp>
        <p:nvSpPr>
          <p:cNvPr id="199" name="After removing outliers the accuracy of linear reg is hignly increased .…"/>
          <p:cNvSpPr txBox="1"/>
          <p:nvPr/>
        </p:nvSpPr>
        <p:spPr>
          <a:xfrm>
            <a:off x="274170" y="2924237"/>
            <a:ext cx="4823909" cy="3130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700">
                <a:latin typeface="Times New Roman"/>
                <a:ea typeface="Times New Roman"/>
                <a:cs typeface="Times New Roman"/>
                <a:sym typeface="Times New Roman"/>
              </a:defRPr>
            </a:pPr>
            <a:r>
              <a:t>After removing outliers the accuracy of linear reg is hignly increased . </a:t>
            </a:r>
          </a:p>
          <a:p>
            <a:pPr defTabSz="457200">
              <a:defRPr sz="1700">
                <a:latin typeface="Times New Roman"/>
                <a:ea typeface="Times New Roman"/>
                <a:cs typeface="Times New Roman"/>
                <a:sym typeface="Times New Roman"/>
              </a:defRPr>
            </a:pPr>
          </a:p>
          <a:p>
            <a:pPr defTabSz="457200">
              <a:defRPr sz="1700">
                <a:latin typeface="Times New Roman"/>
                <a:ea typeface="Times New Roman"/>
                <a:cs typeface="Times New Roman"/>
                <a:sym typeface="Times New Roman"/>
              </a:defRPr>
            </a:pPr>
            <a:r>
              <a:t>so after dealing with small amount of outliers also result will be very good.</a:t>
            </a:r>
          </a:p>
          <a:p>
            <a:pPr defTabSz="457200">
              <a:defRPr sz="1700">
                <a:latin typeface="Times New Roman"/>
                <a:ea typeface="Times New Roman"/>
                <a:cs typeface="Times New Roman"/>
                <a:sym typeface="Times New Roman"/>
              </a:defRPr>
            </a:pPr>
          </a:p>
          <a:p>
            <a:pPr defTabSz="457200">
              <a:defRPr sz="1700">
                <a:latin typeface="Times New Roman"/>
                <a:ea typeface="Times New Roman"/>
                <a:cs typeface="Times New Roman"/>
                <a:sym typeface="Times New Roman"/>
              </a:defRPr>
            </a:pPr>
            <a:r>
              <a:t>Linear_reg before outliers:</a:t>
            </a:r>
          </a:p>
          <a:p>
            <a:pPr defTabSz="457200">
              <a:defRPr sz="1700">
                <a:latin typeface="Times New Roman"/>
                <a:ea typeface="Times New Roman"/>
                <a:cs typeface="Times New Roman"/>
                <a:sym typeface="Times New Roman"/>
              </a:defRPr>
            </a:pPr>
            <a:r>
              <a:t>    Base Model: LinearRegression()</a:t>
            </a:r>
          </a:p>
          <a:p>
            <a:pPr defTabSz="457200">
              <a:defRPr sz="1700">
                <a:latin typeface="Times New Roman"/>
                <a:ea typeface="Times New Roman"/>
                <a:cs typeface="Times New Roman"/>
                <a:sym typeface="Times New Roman"/>
              </a:defRPr>
            </a:pPr>
            <a:r>
              <a:t>        Base Model Accuarcy :  56.92 %</a:t>
            </a:r>
          </a:p>
          <a:p>
            <a:pPr defTabSz="457200">
              <a:defRPr sz="1700">
                <a:latin typeface="Times New Roman"/>
                <a:ea typeface="Times New Roman"/>
                <a:cs typeface="Times New Roman"/>
                <a:sym typeface="Times New Roman"/>
              </a:defRPr>
            </a:pPr>
            <a:r>
              <a:t>        Base Model MSE :  115.1</a:t>
            </a:r>
          </a:p>
          <a:p>
            <a:pPr defTabSz="457200">
              <a:defRPr sz="1700">
                <a:latin typeface="Times New Roman"/>
                <a:ea typeface="Times New Roman"/>
                <a:cs typeface="Times New Roman"/>
                <a:sym typeface="Times New Roman"/>
              </a:defRPr>
            </a:pPr>
            <a:r>
              <a:t>        Base Model MAE :  8.20</a:t>
            </a:r>
          </a:p>
        </p:txBody>
      </p:sp>
      <p:sp>
        <p:nvSpPr>
          <p:cNvPr id="200" name="As we can see there is &quot; highly change in Accuracy&quot; we can also check &quot;RMSE&quot;…"/>
          <p:cNvSpPr txBox="1"/>
          <p:nvPr/>
        </p:nvSpPr>
        <p:spPr>
          <a:xfrm>
            <a:off x="169817" y="5791048"/>
            <a:ext cx="8446694" cy="1032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100">
                <a:latin typeface="Times New Roman"/>
                <a:ea typeface="Times New Roman"/>
                <a:cs typeface="Times New Roman"/>
                <a:sym typeface="Times New Roman"/>
              </a:defRPr>
            </a:pPr>
            <a:r>
              <a:t>As we can see there is " highly change in Accuracy" we can also check "RMSE"</a:t>
            </a:r>
          </a:p>
          <a:p>
            <a:pPr defTabSz="457200">
              <a:defRPr sz="2100">
                <a:latin typeface="Times New Roman"/>
                <a:ea typeface="Times New Roman"/>
                <a:cs typeface="Times New Roman"/>
                <a:sym typeface="Times New Roman"/>
              </a:defRPr>
            </a:pPr>
            <a:r>
              <a:t>-&gt; RMSE = np.sqrt(mse(y_test,y_pred_Lin_reg)).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models of cleaned data set observe the acc"/>
          <p:cNvSpPr txBox="1"/>
          <p:nvPr>
            <p:ph type="title"/>
          </p:nvPr>
        </p:nvSpPr>
        <p:spPr>
          <a:xfrm>
            <a:off x="34503" y="204068"/>
            <a:ext cx="10515601" cy="823913"/>
          </a:xfrm>
          <a:prstGeom prst="rect">
            <a:avLst/>
          </a:prstGeom>
        </p:spPr>
        <p:txBody>
          <a:bodyPr/>
          <a:lstStyle>
            <a:lvl1pPr>
              <a:defRPr sz="4000">
                <a:latin typeface="Times New Roman"/>
                <a:ea typeface="Times New Roman"/>
                <a:cs typeface="Times New Roman"/>
                <a:sym typeface="Times New Roman"/>
              </a:defRPr>
            </a:lvl1pPr>
          </a:lstStyle>
          <a:p>
            <a:pPr/>
            <a:r>
              <a:t>models of cleaned data set observe the acc</a:t>
            </a:r>
          </a:p>
        </p:txBody>
      </p:sp>
      <p:sp>
        <p:nvSpPr>
          <p:cNvPr id="203" name="LinearRegression()…"/>
          <p:cNvSpPr txBox="1"/>
          <p:nvPr>
            <p:ph type="body" sz="half" idx="1"/>
          </p:nvPr>
        </p:nvSpPr>
        <p:spPr>
          <a:xfrm>
            <a:off x="12600" y="1502676"/>
            <a:ext cx="3882492" cy="4356728"/>
          </a:xfrm>
          <a:prstGeom prst="rect">
            <a:avLst/>
          </a:prstGeom>
        </p:spPr>
        <p:txBody>
          <a:bodyPr/>
          <a:lstStyle/>
          <a:p>
            <a:pPr defTabSz="452627">
              <a:lnSpc>
                <a:spcPct val="100000"/>
              </a:lnSpc>
              <a:spcBef>
                <a:spcPts val="0"/>
              </a:spcBef>
              <a:defRPr b="0" sz="2079">
                <a:latin typeface="Times New Roman"/>
                <a:ea typeface="Times New Roman"/>
                <a:cs typeface="Times New Roman"/>
                <a:sym typeface="Times New Roman"/>
              </a:defRPr>
            </a:pPr>
            <a:r>
              <a:t>LinearRegression()</a:t>
            </a:r>
          </a:p>
          <a:p>
            <a:pPr defTabSz="452627">
              <a:lnSpc>
                <a:spcPct val="100000"/>
              </a:lnSpc>
              <a:spcBef>
                <a:spcPts val="0"/>
              </a:spcBef>
              <a:defRPr b="0" sz="2079">
                <a:latin typeface="Times New Roman"/>
                <a:ea typeface="Times New Roman"/>
                <a:cs typeface="Times New Roman"/>
                <a:sym typeface="Times New Roman"/>
              </a:defRPr>
            </a:pPr>
          </a:p>
          <a:p>
            <a:pPr defTabSz="452627">
              <a:lnSpc>
                <a:spcPct val="100000"/>
              </a:lnSpc>
              <a:spcBef>
                <a:spcPts val="0"/>
              </a:spcBef>
              <a:defRPr b="0" sz="2079">
                <a:latin typeface="Times New Roman"/>
                <a:ea typeface="Times New Roman"/>
                <a:cs typeface="Times New Roman"/>
                <a:sym typeface="Times New Roman"/>
              </a:defRPr>
            </a:pPr>
            <a:r>
              <a:t>for test set:</a:t>
            </a:r>
          </a:p>
          <a:p>
            <a:pPr defTabSz="452627">
              <a:lnSpc>
                <a:spcPct val="100000"/>
              </a:lnSpc>
              <a:spcBef>
                <a:spcPts val="0"/>
              </a:spcBef>
              <a:defRPr b="0" sz="2079">
                <a:latin typeface="Times New Roman"/>
                <a:ea typeface="Times New Roman"/>
                <a:cs typeface="Times New Roman"/>
                <a:sym typeface="Times New Roman"/>
              </a:defRPr>
            </a:pPr>
            <a:r>
              <a:t>test_Acc_for_Lin_reg :  82.74 %</a:t>
            </a:r>
          </a:p>
          <a:p>
            <a:pPr defTabSz="452627">
              <a:lnSpc>
                <a:spcPct val="100000"/>
              </a:lnSpc>
              <a:spcBef>
                <a:spcPts val="0"/>
              </a:spcBef>
              <a:defRPr b="0" sz="2079">
                <a:latin typeface="Times New Roman"/>
                <a:ea typeface="Times New Roman"/>
                <a:cs typeface="Times New Roman"/>
                <a:sym typeface="Times New Roman"/>
              </a:defRPr>
            </a:pPr>
            <a:r>
              <a:t>test_MSE_for_Lin_reg :  43</a:t>
            </a:r>
          </a:p>
          <a:p>
            <a:pPr defTabSz="452627">
              <a:lnSpc>
                <a:spcPct val="100000"/>
              </a:lnSpc>
              <a:spcBef>
                <a:spcPts val="0"/>
              </a:spcBef>
              <a:defRPr b="0" sz="2079">
                <a:latin typeface="Times New Roman"/>
                <a:ea typeface="Times New Roman"/>
                <a:cs typeface="Times New Roman"/>
                <a:sym typeface="Times New Roman"/>
              </a:defRPr>
            </a:pPr>
            <a:r>
              <a:t>test_MAE_for_Lin_reg :  4.87</a:t>
            </a:r>
          </a:p>
          <a:p>
            <a:pPr defTabSz="452627">
              <a:lnSpc>
                <a:spcPct val="100000"/>
              </a:lnSpc>
              <a:spcBef>
                <a:spcPts val="0"/>
              </a:spcBef>
              <a:defRPr b="0" sz="2079">
                <a:latin typeface="Times New Roman"/>
                <a:ea typeface="Times New Roman"/>
                <a:cs typeface="Times New Roman"/>
                <a:sym typeface="Times New Roman"/>
              </a:defRPr>
            </a:pPr>
            <a:r>
              <a:t>test_RMSE FOR LIN_REG = 6.56</a:t>
            </a:r>
          </a:p>
          <a:p>
            <a:pPr defTabSz="452627">
              <a:lnSpc>
                <a:spcPct val="100000"/>
              </a:lnSpc>
              <a:spcBef>
                <a:spcPts val="0"/>
              </a:spcBef>
              <a:defRPr b="0" sz="2079">
                <a:latin typeface="Times New Roman"/>
                <a:ea typeface="Times New Roman"/>
                <a:cs typeface="Times New Roman"/>
                <a:sym typeface="Times New Roman"/>
              </a:defRPr>
            </a:pPr>
          </a:p>
          <a:p>
            <a:pPr defTabSz="452627">
              <a:lnSpc>
                <a:spcPct val="100000"/>
              </a:lnSpc>
              <a:spcBef>
                <a:spcPts val="0"/>
              </a:spcBef>
              <a:defRPr b="0" sz="2079">
                <a:latin typeface="Times New Roman"/>
                <a:ea typeface="Times New Roman"/>
                <a:cs typeface="Times New Roman"/>
                <a:sym typeface="Times New Roman"/>
              </a:defRPr>
            </a:pPr>
            <a:r>
              <a:t>for train set:</a:t>
            </a:r>
          </a:p>
          <a:p>
            <a:pPr defTabSz="452627">
              <a:lnSpc>
                <a:spcPct val="100000"/>
              </a:lnSpc>
              <a:spcBef>
                <a:spcPts val="0"/>
              </a:spcBef>
              <a:defRPr b="0" sz="2079">
                <a:latin typeface="Times New Roman"/>
                <a:ea typeface="Times New Roman"/>
                <a:cs typeface="Times New Roman"/>
                <a:sym typeface="Times New Roman"/>
              </a:defRPr>
            </a:pPr>
            <a:r>
              <a:t>train_Acc_for_Lin_reg :  78.99%</a:t>
            </a:r>
          </a:p>
          <a:p>
            <a:pPr defTabSz="452627">
              <a:lnSpc>
                <a:spcPct val="100000"/>
              </a:lnSpc>
              <a:spcBef>
                <a:spcPts val="0"/>
              </a:spcBef>
              <a:defRPr b="0" sz="2079">
                <a:latin typeface="Times New Roman"/>
                <a:ea typeface="Times New Roman"/>
                <a:cs typeface="Times New Roman"/>
                <a:sym typeface="Times New Roman"/>
              </a:defRPr>
            </a:pPr>
            <a:r>
              <a:t>train_MSE_for_Lin_reg :  48.74</a:t>
            </a:r>
          </a:p>
          <a:p>
            <a:pPr defTabSz="452627">
              <a:lnSpc>
                <a:spcPct val="100000"/>
              </a:lnSpc>
              <a:spcBef>
                <a:spcPts val="0"/>
              </a:spcBef>
              <a:defRPr b="0" sz="2079">
                <a:latin typeface="Times New Roman"/>
                <a:ea typeface="Times New Roman"/>
                <a:cs typeface="Times New Roman"/>
                <a:sym typeface="Times New Roman"/>
              </a:defRPr>
            </a:pPr>
            <a:r>
              <a:t>train_MAE_for_Lin_reg :  5.33</a:t>
            </a:r>
          </a:p>
          <a:p>
            <a:pPr defTabSz="452627">
              <a:lnSpc>
                <a:spcPct val="100000"/>
              </a:lnSpc>
              <a:spcBef>
                <a:spcPts val="0"/>
              </a:spcBef>
              <a:defRPr b="0" sz="2079">
                <a:latin typeface="Times New Roman"/>
                <a:ea typeface="Times New Roman"/>
                <a:cs typeface="Times New Roman"/>
                <a:sym typeface="Times New Roman"/>
              </a:defRPr>
            </a:pPr>
            <a:r>
              <a:t>train_RMSE FOR LIN_REG = 6.98</a:t>
            </a:r>
          </a:p>
        </p:txBody>
      </p:sp>
      <p:sp>
        <p:nvSpPr>
          <p:cNvPr id="204" name="Text Placeholder 4"/>
          <p:cNvSpPr/>
          <p:nvPr>
            <p:ph type="body" idx="21"/>
          </p:nvPr>
        </p:nvSpPr>
        <p:spPr>
          <a:xfrm>
            <a:off x="3983444" y="1502676"/>
            <a:ext cx="3877229" cy="4972933"/>
          </a:xfrm>
          <a:prstGeom prst="rect">
            <a:avLst/>
          </a:prstGeom>
          <a:extLst>
            <a:ext uri="{C572A759-6A51-4108-AA02-DFA0A04FC94B}">
              <ma14:wrappingTextBoxFlag xmlns:ma14="http://schemas.microsoft.com/office/mac/drawingml/2011/main" val="1"/>
            </a:ext>
          </a:extLst>
        </p:spPr>
        <p:txBody>
          <a:bodyPr/>
          <a:lstStyle/>
          <a:p>
            <a:pPr marL="0" indent="0" defTabSz="457200">
              <a:lnSpc>
                <a:spcPct val="100000"/>
              </a:lnSpc>
              <a:spcBef>
                <a:spcPts val="0"/>
              </a:spcBef>
              <a:buSzTx/>
              <a:buFontTx/>
              <a:buNone/>
              <a:defRPr sz="2100">
                <a:latin typeface="Times New Roman"/>
                <a:ea typeface="Times New Roman"/>
                <a:cs typeface="Times New Roman"/>
                <a:sym typeface="Times New Roman"/>
              </a:defRPr>
            </a:pPr>
            <a:r>
              <a:t>Ridge()</a:t>
            </a:r>
          </a:p>
          <a:p>
            <a:pPr marL="0" indent="0" defTabSz="457200">
              <a:lnSpc>
                <a:spcPct val="100000"/>
              </a:lnSpc>
              <a:spcBef>
                <a:spcPts val="0"/>
              </a:spcBef>
              <a:buSzTx/>
              <a:buFontTx/>
              <a:buNone/>
              <a:defRPr sz="2100">
                <a:latin typeface="Times New Roman"/>
                <a:ea typeface="Times New Roman"/>
                <a:cs typeface="Times New Roman"/>
                <a:sym typeface="Times New Roman"/>
              </a:defRPr>
            </a:pPr>
          </a:p>
          <a:p>
            <a:pPr marL="0" indent="0" defTabSz="457200">
              <a:lnSpc>
                <a:spcPct val="100000"/>
              </a:lnSpc>
              <a:spcBef>
                <a:spcPts val="0"/>
              </a:spcBef>
              <a:buSzTx/>
              <a:buFontTx/>
              <a:buNone/>
              <a:defRPr sz="2100">
                <a:latin typeface="Times New Roman"/>
                <a:ea typeface="Times New Roman"/>
                <a:cs typeface="Times New Roman"/>
                <a:sym typeface="Times New Roman"/>
              </a:defRPr>
            </a:pPr>
            <a:r>
              <a:t>for test set:</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test Ridge reg Acc :  82.74 %</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test Ridge reg MSE :  43.01</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test Ridge reg MAE :  4.88</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test Ridge reg RMSE = 6.56</a:t>
            </a:r>
          </a:p>
          <a:p>
            <a:pPr marL="0" indent="0" defTabSz="457200">
              <a:lnSpc>
                <a:spcPct val="100000"/>
              </a:lnSpc>
              <a:spcBef>
                <a:spcPts val="0"/>
              </a:spcBef>
              <a:buSzTx/>
              <a:buFontTx/>
              <a:buNone/>
              <a:defRPr sz="2100">
                <a:latin typeface="Times New Roman"/>
                <a:ea typeface="Times New Roman"/>
                <a:cs typeface="Times New Roman"/>
                <a:sym typeface="Times New Roman"/>
              </a:defRPr>
            </a:pPr>
          </a:p>
          <a:p>
            <a:pPr marL="0" indent="0" defTabSz="457200">
              <a:lnSpc>
                <a:spcPct val="100000"/>
              </a:lnSpc>
              <a:spcBef>
                <a:spcPts val="0"/>
              </a:spcBef>
              <a:buSzTx/>
              <a:buFontTx/>
              <a:buNone/>
              <a:defRPr sz="2100">
                <a:latin typeface="Times New Roman"/>
                <a:ea typeface="Times New Roman"/>
                <a:cs typeface="Times New Roman"/>
                <a:sym typeface="Times New Roman"/>
              </a:defRPr>
            </a:pPr>
            <a:r>
              <a:t>for train set:</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train Ridge reg Acc :  78.99 %</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train Ridge reg MSE :  48.74</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train Ridge reg MAE :  5.32</a:t>
            </a:r>
          </a:p>
          <a:p>
            <a:pPr marL="0" indent="0" defTabSz="457200">
              <a:lnSpc>
                <a:spcPct val="100000"/>
              </a:lnSpc>
              <a:spcBef>
                <a:spcPts val="0"/>
              </a:spcBef>
              <a:buSzTx/>
              <a:buFontTx/>
              <a:buNone/>
              <a:defRPr sz="2100">
                <a:latin typeface="Times New Roman"/>
                <a:ea typeface="Times New Roman"/>
                <a:cs typeface="Times New Roman"/>
                <a:sym typeface="Times New Roman"/>
              </a:defRPr>
            </a:pPr>
            <a:r>
              <a:t>train Ridge reg RMSE = 6.98</a:t>
            </a:r>
          </a:p>
          <a:p>
            <a:pPr marL="0" indent="0" defTabSz="457200">
              <a:lnSpc>
                <a:spcPct val="100000"/>
              </a:lnSpc>
              <a:spcBef>
                <a:spcPts val="0"/>
              </a:spcBef>
              <a:buSzTx/>
              <a:buFontTx/>
              <a:buNone/>
              <a:defRPr sz="2100">
                <a:latin typeface="Times New Roman"/>
                <a:ea typeface="Times New Roman"/>
                <a:cs typeface="Times New Roman"/>
                <a:sym typeface="Times New Roman"/>
              </a:defRPr>
            </a:pPr>
          </a:p>
        </p:txBody>
      </p:sp>
      <p:sp>
        <p:nvSpPr>
          <p:cNvPr id="205" name="Lasso()…"/>
          <p:cNvSpPr txBox="1"/>
          <p:nvPr/>
        </p:nvSpPr>
        <p:spPr>
          <a:xfrm>
            <a:off x="7872843" y="1502676"/>
            <a:ext cx="3951236" cy="420761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100">
                <a:latin typeface="Times New Roman"/>
                <a:ea typeface="Times New Roman"/>
                <a:cs typeface="Times New Roman"/>
                <a:sym typeface="Times New Roman"/>
              </a:defRPr>
            </a:pPr>
            <a:r>
              <a:t>Lasso()</a:t>
            </a:r>
          </a:p>
          <a:p>
            <a:pPr defTabSz="457200">
              <a:defRPr sz="2100">
                <a:latin typeface="Times New Roman"/>
                <a:ea typeface="Times New Roman"/>
                <a:cs typeface="Times New Roman"/>
                <a:sym typeface="Times New Roman"/>
              </a:defRPr>
            </a:pPr>
          </a:p>
          <a:p>
            <a:pPr defTabSz="457200">
              <a:defRPr sz="2100">
                <a:latin typeface="Times New Roman"/>
                <a:ea typeface="Times New Roman"/>
                <a:cs typeface="Times New Roman"/>
                <a:sym typeface="Times New Roman"/>
              </a:defRPr>
            </a:pPr>
            <a:r>
              <a:t>for test set:</a:t>
            </a:r>
          </a:p>
          <a:p>
            <a:pPr defTabSz="457200">
              <a:defRPr sz="2100">
                <a:latin typeface="Times New Roman"/>
                <a:ea typeface="Times New Roman"/>
                <a:cs typeface="Times New Roman"/>
                <a:sym typeface="Times New Roman"/>
              </a:defRPr>
            </a:pPr>
            <a:r>
              <a:t>test Lasso_reg_Acc :  82.76%</a:t>
            </a:r>
          </a:p>
          <a:p>
            <a:pPr defTabSz="457200">
              <a:defRPr sz="2100">
                <a:latin typeface="Times New Roman"/>
                <a:ea typeface="Times New Roman"/>
                <a:cs typeface="Times New Roman"/>
                <a:sym typeface="Times New Roman"/>
              </a:defRPr>
            </a:pPr>
            <a:r>
              <a:t>test Lasso_reg_MSE :  42.965</a:t>
            </a:r>
          </a:p>
          <a:p>
            <a:pPr defTabSz="457200">
              <a:defRPr sz="2100">
                <a:latin typeface="Times New Roman"/>
                <a:ea typeface="Times New Roman"/>
                <a:cs typeface="Times New Roman"/>
                <a:sym typeface="Times New Roman"/>
              </a:defRPr>
            </a:pPr>
            <a:r>
              <a:t>test Lasso_reg_MAE :  4.88</a:t>
            </a:r>
          </a:p>
          <a:p>
            <a:pPr defTabSz="457200">
              <a:defRPr sz="2100">
                <a:latin typeface="Times New Roman"/>
                <a:ea typeface="Times New Roman"/>
                <a:cs typeface="Times New Roman"/>
                <a:sym typeface="Times New Roman"/>
              </a:defRPr>
            </a:pPr>
            <a:r>
              <a:t>test_RMSE FOR Lasso_reg = 6.55</a:t>
            </a:r>
          </a:p>
          <a:p>
            <a:pPr defTabSz="457200">
              <a:defRPr sz="2100">
                <a:latin typeface="Times New Roman"/>
                <a:ea typeface="Times New Roman"/>
                <a:cs typeface="Times New Roman"/>
                <a:sym typeface="Times New Roman"/>
              </a:defRPr>
            </a:pPr>
          </a:p>
          <a:p>
            <a:pPr defTabSz="457200">
              <a:defRPr sz="2100">
                <a:latin typeface="Times New Roman"/>
                <a:ea typeface="Times New Roman"/>
                <a:cs typeface="Times New Roman"/>
                <a:sym typeface="Times New Roman"/>
              </a:defRPr>
            </a:pPr>
            <a:r>
              <a:t>for train set:</a:t>
            </a:r>
          </a:p>
          <a:p>
            <a:pPr defTabSz="457200">
              <a:defRPr sz="2100">
                <a:latin typeface="Times New Roman"/>
                <a:ea typeface="Times New Roman"/>
                <a:cs typeface="Times New Roman"/>
                <a:sym typeface="Times New Roman"/>
              </a:defRPr>
            </a:pPr>
            <a:r>
              <a:t>train Lasso_reg_Acc :  78.97 %</a:t>
            </a:r>
          </a:p>
          <a:p>
            <a:pPr defTabSz="457200">
              <a:defRPr sz="2100">
                <a:latin typeface="Times New Roman"/>
                <a:ea typeface="Times New Roman"/>
                <a:cs typeface="Times New Roman"/>
                <a:sym typeface="Times New Roman"/>
              </a:defRPr>
            </a:pPr>
            <a:r>
              <a:t>train Lasso_reg_MSE :  48.79</a:t>
            </a:r>
          </a:p>
          <a:p>
            <a:pPr defTabSz="457200">
              <a:defRPr sz="2100">
                <a:latin typeface="Times New Roman"/>
                <a:ea typeface="Times New Roman"/>
                <a:cs typeface="Times New Roman"/>
                <a:sym typeface="Times New Roman"/>
              </a:defRPr>
            </a:pPr>
            <a:r>
              <a:t>train Lasso_reg_MAE :  5.3</a:t>
            </a:r>
          </a:p>
          <a:p>
            <a:pPr defTabSz="457200">
              <a:defRPr sz="2100">
                <a:latin typeface="Times New Roman"/>
                <a:ea typeface="Times New Roman"/>
                <a:cs typeface="Times New Roman"/>
                <a:sym typeface="Times New Roman"/>
              </a:defRPr>
            </a:pPr>
            <a:r>
              <a:t>train_RMSE FOR Lasso_reg = 6.98</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IN Linear regression:"/>
          <p:cNvSpPr txBox="1"/>
          <p:nvPr>
            <p:ph type="title"/>
          </p:nvPr>
        </p:nvSpPr>
        <p:spPr>
          <a:xfrm>
            <a:off x="107646" y="260760"/>
            <a:ext cx="4331924" cy="960515"/>
          </a:xfrm>
          <a:prstGeom prst="rect">
            <a:avLst/>
          </a:prstGeom>
        </p:spPr>
        <p:txBody>
          <a:bodyPr/>
          <a:lstStyle>
            <a:lvl1pPr defTabSz="832104">
              <a:defRPr sz="4004"/>
            </a:lvl1pPr>
          </a:lstStyle>
          <a:p>
            <a:pPr/>
            <a:r>
              <a:t>IN Linear regression:</a:t>
            </a:r>
          </a:p>
        </p:txBody>
      </p:sp>
      <p:sp>
        <p:nvSpPr>
          <p:cNvPr id="208" name="VIF : Variance inflation factor…"/>
          <p:cNvSpPr txBox="1"/>
          <p:nvPr>
            <p:ph type="body" sz="half" idx="1"/>
          </p:nvPr>
        </p:nvSpPr>
        <p:spPr>
          <a:xfrm>
            <a:off x="316375" y="1253331"/>
            <a:ext cx="4331924" cy="5096975"/>
          </a:xfrm>
          <a:prstGeom prst="rect">
            <a:avLst/>
          </a:prstGeom>
        </p:spPr>
        <p:txBody>
          <a:bodyPr/>
          <a:lstStyle/>
          <a:p>
            <a:pPr marL="208025" indent="-208025" defTabSz="832104">
              <a:spcBef>
                <a:spcPts val="900"/>
              </a:spcBef>
              <a:defRPr sz="2093">
                <a:latin typeface="Times New Roman"/>
                <a:ea typeface="Times New Roman"/>
                <a:cs typeface="Times New Roman"/>
                <a:sym typeface="Times New Roman"/>
              </a:defRPr>
            </a:pPr>
            <a:r>
              <a:t>VIF : Variance inflation factor</a:t>
            </a:r>
          </a:p>
          <a:p>
            <a:pPr lvl="1" marL="416052" indent="-208026" defTabSz="416052">
              <a:lnSpc>
                <a:spcPct val="100000"/>
              </a:lnSpc>
              <a:spcBef>
                <a:spcPts val="0"/>
              </a:spcBef>
              <a:buFontTx/>
              <a:defRPr sz="2093">
                <a:solidFill>
                  <a:srgbClr val="111111"/>
                </a:solidFill>
                <a:latin typeface="Times New Roman"/>
                <a:ea typeface="Times New Roman"/>
                <a:cs typeface="Times New Roman"/>
                <a:sym typeface="Times New Roman"/>
              </a:defRPr>
            </a:pPr>
            <a:r>
              <a:t>It measures how much the behaviour (variance) of an independent variable is influenced, or inflated, by its interaction/correlation with the other independent variables. </a:t>
            </a:r>
          </a:p>
          <a:p>
            <a:pPr lvl="1" marL="416052" indent="-208026" defTabSz="416052">
              <a:lnSpc>
                <a:spcPct val="100000"/>
              </a:lnSpc>
              <a:spcBef>
                <a:spcPts val="0"/>
              </a:spcBef>
              <a:buFontTx/>
              <a:defRPr sz="2093">
                <a:solidFill>
                  <a:srgbClr val="111111"/>
                </a:solidFill>
                <a:latin typeface="Times New Roman"/>
                <a:ea typeface="Times New Roman"/>
                <a:cs typeface="Times New Roman"/>
                <a:sym typeface="Times New Roman"/>
              </a:defRPr>
            </a:pPr>
            <a:r>
              <a:t>vif allow a quick measure of how much a variable is contributing to the </a:t>
            </a:r>
            <a:r>
              <a:rPr>
                <a:solidFill>
                  <a:srgbClr val="000000"/>
                </a:solidFill>
                <a:hlinkClick r:id="rId2" invalidUrl="" action="" tgtFrame="" tooltip="" history="1" highlightClick="0" endSnd="0"/>
              </a:rPr>
              <a:t>standard error</a:t>
            </a:r>
            <a:r>
              <a:t> in the regression.</a:t>
            </a:r>
          </a:p>
          <a:p>
            <a:pPr lvl="1" marL="416052" indent="-208026" defTabSz="416052">
              <a:lnSpc>
                <a:spcPct val="100000"/>
              </a:lnSpc>
              <a:spcBef>
                <a:spcPts val="0"/>
              </a:spcBef>
              <a:buFontTx/>
              <a:defRPr sz="2093">
                <a:solidFill>
                  <a:srgbClr val="202124"/>
                </a:solidFill>
                <a:latin typeface="Times New Roman"/>
                <a:ea typeface="Times New Roman"/>
                <a:cs typeface="Times New Roman"/>
                <a:sym typeface="Times New Roman"/>
              </a:defRPr>
            </a:pPr>
            <a:r>
              <a:t>In VIF values b/w 1&amp;5 is acceptable</a:t>
            </a:r>
          </a:p>
          <a:p>
            <a:pPr lvl="1" marL="416052" indent="-208026" defTabSz="416052">
              <a:lnSpc>
                <a:spcPct val="100000"/>
              </a:lnSpc>
              <a:spcBef>
                <a:spcPts val="0"/>
              </a:spcBef>
              <a:buFontTx/>
              <a:defRPr sz="2093">
                <a:solidFill>
                  <a:srgbClr val="202124"/>
                </a:solidFill>
                <a:latin typeface="Times New Roman"/>
                <a:ea typeface="Times New Roman"/>
                <a:cs typeface="Times New Roman"/>
                <a:sym typeface="Times New Roman"/>
              </a:defRPr>
            </a:pPr>
            <a:r>
              <a:t>VIF should be B/W 5 or max 10</a:t>
            </a:r>
          </a:p>
          <a:p>
            <a:pPr lvl="1" marL="416052" indent="-208026" defTabSz="416052">
              <a:lnSpc>
                <a:spcPct val="100000"/>
              </a:lnSpc>
              <a:spcBef>
                <a:spcPts val="0"/>
              </a:spcBef>
              <a:buFontTx/>
              <a:defRPr sz="2093">
                <a:solidFill>
                  <a:srgbClr val="202124"/>
                </a:solidFill>
                <a:latin typeface="Times New Roman"/>
                <a:ea typeface="Times New Roman"/>
                <a:cs typeface="Times New Roman"/>
                <a:sym typeface="Times New Roman"/>
              </a:defRPr>
            </a:pPr>
            <a:r>
              <a:t>Above 10 means having too much multicollinearity</a:t>
            </a:r>
          </a:p>
        </p:txBody>
      </p:sp>
      <p:pic>
        <p:nvPicPr>
          <p:cNvPr id="209" name="Screenshot 2021-09-06 at 2.49.35 PM.png" descr="Screenshot 2021-09-06 at 2.49.35 PM.png"/>
          <p:cNvPicPr>
            <a:picLocks noChangeAspect="1"/>
          </p:cNvPicPr>
          <p:nvPr/>
        </p:nvPicPr>
        <p:blipFill>
          <a:blip r:embed="rId3">
            <a:extLst/>
          </a:blip>
          <a:stretch>
            <a:fillRect/>
          </a:stretch>
        </p:blipFill>
        <p:spPr>
          <a:xfrm>
            <a:off x="5753286" y="451472"/>
            <a:ext cx="6163675" cy="432837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Observations:"/>
          <p:cNvSpPr txBox="1"/>
          <p:nvPr>
            <p:ph type="title"/>
          </p:nvPr>
        </p:nvSpPr>
        <p:spPr>
          <a:xfrm>
            <a:off x="289892" y="365125"/>
            <a:ext cx="3538014" cy="767928"/>
          </a:xfrm>
          <a:prstGeom prst="rect">
            <a:avLst/>
          </a:prstGeom>
        </p:spPr>
        <p:txBody>
          <a:bodyPr/>
          <a:lstStyle/>
          <a:p>
            <a:pPr/>
            <a:r>
              <a:t>Observations:</a:t>
            </a:r>
          </a:p>
        </p:txBody>
      </p:sp>
      <p:sp>
        <p:nvSpPr>
          <p:cNvPr id="212" name="There is difference  after removing those 4 columns so, lets check in OLS  summary..…"/>
          <p:cNvSpPr txBox="1"/>
          <p:nvPr>
            <p:ph type="body" idx="1"/>
          </p:nvPr>
        </p:nvSpPr>
        <p:spPr>
          <a:xfrm>
            <a:off x="324161" y="1047967"/>
            <a:ext cx="11543678" cy="5434944"/>
          </a:xfrm>
          <a:prstGeom prst="rect">
            <a:avLst/>
          </a:prstGeom>
        </p:spPr>
        <p:txBody>
          <a:bodyPr/>
          <a:lstStyle/>
          <a:p>
            <a:pPr marL="224027" indent="-224027" defTabSz="448055">
              <a:lnSpc>
                <a:spcPct val="100000"/>
              </a:lnSpc>
              <a:spcBef>
                <a:spcPts val="0"/>
              </a:spcBef>
              <a:buFontTx/>
              <a:defRPr sz="1960">
                <a:latin typeface="Times New Roman"/>
                <a:ea typeface="Times New Roman"/>
                <a:cs typeface="Times New Roman"/>
                <a:sym typeface="Times New Roman"/>
              </a:defRPr>
            </a:pPr>
            <a:r>
              <a:t>There is difference  after removing those 4 columns so, lets check in OLS  summary..</a:t>
            </a:r>
          </a:p>
          <a:p>
            <a:pPr marL="224027" indent="-224027" defTabSz="448055">
              <a:lnSpc>
                <a:spcPct val="100000"/>
              </a:lnSpc>
              <a:spcBef>
                <a:spcPts val="0"/>
              </a:spcBef>
              <a:buFontTx/>
              <a:defRPr sz="1960">
                <a:latin typeface="Times New Roman"/>
                <a:ea typeface="Times New Roman"/>
                <a:cs typeface="Times New Roman"/>
                <a:sym typeface="Times New Roman"/>
              </a:defRPr>
            </a:pPr>
          </a:p>
          <a:p>
            <a:pPr marL="224027" indent="-224027" defTabSz="448055">
              <a:lnSpc>
                <a:spcPct val="100000"/>
              </a:lnSpc>
              <a:spcBef>
                <a:spcPts val="0"/>
              </a:spcBef>
              <a:buFontTx/>
              <a:defRPr sz="1960">
                <a:latin typeface="Times New Roman"/>
                <a:ea typeface="Times New Roman"/>
                <a:cs typeface="Times New Roman"/>
                <a:sym typeface="Times New Roman"/>
              </a:defRPr>
            </a:pPr>
            <a:r>
              <a:t>However it is clear that if 'vif' value is high then those cols are not much worthy/weightage</a:t>
            </a:r>
          </a:p>
          <a:p>
            <a:pPr marL="224027" indent="-224027" defTabSz="448055">
              <a:lnSpc>
                <a:spcPct val="100000"/>
              </a:lnSpc>
              <a:spcBef>
                <a:spcPts val="0"/>
              </a:spcBef>
              <a:buFontTx/>
              <a:defRPr sz="1960">
                <a:latin typeface="Times New Roman"/>
                <a:ea typeface="Times New Roman"/>
                <a:cs typeface="Times New Roman"/>
                <a:sym typeface="Times New Roman"/>
              </a:defRPr>
            </a:pPr>
            <a:r>
              <a:t>vif = high , then those are having high multi-colinearity …</a:t>
            </a:r>
          </a:p>
          <a:p>
            <a:pPr marL="224027" indent="-224027" defTabSz="448055">
              <a:lnSpc>
                <a:spcPct val="100000"/>
              </a:lnSpc>
              <a:spcBef>
                <a:spcPts val="0"/>
              </a:spcBef>
              <a:buFontTx/>
              <a:defRPr sz="1960">
                <a:latin typeface="Times New Roman"/>
                <a:ea typeface="Times New Roman"/>
                <a:cs typeface="Times New Roman"/>
                <a:sym typeface="Times New Roman"/>
              </a:defRPr>
            </a:pPr>
            <a:r>
              <a:t>VIF means is a measure of the amount of multicolinearity among the independent variable in a set of multiple regression variable.</a:t>
            </a:r>
          </a:p>
          <a:p>
            <a:pPr marL="224027" indent="-224027" defTabSz="448055">
              <a:lnSpc>
                <a:spcPct val="100000"/>
              </a:lnSpc>
              <a:spcBef>
                <a:spcPts val="0"/>
              </a:spcBef>
              <a:buFontTx/>
              <a:defRPr sz="1960">
                <a:latin typeface="Times New Roman"/>
                <a:ea typeface="Times New Roman"/>
                <a:cs typeface="Times New Roman"/>
                <a:sym typeface="Times New Roman"/>
              </a:defRPr>
            </a:pPr>
            <a:r>
              <a:t>A large VIF (varience inflation factor) means highly correlation between the independ features.</a:t>
            </a:r>
          </a:p>
          <a:p>
            <a:pPr marL="224027" indent="-224027" defTabSz="448055">
              <a:lnSpc>
                <a:spcPct val="100000"/>
              </a:lnSpc>
              <a:spcBef>
                <a:spcPts val="0"/>
              </a:spcBef>
              <a:buFontTx/>
              <a:defRPr sz="1960">
                <a:latin typeface="Times New Roman"/>
                <a:ea typeface="Times New Roman"/>
                <a:cs typeface="Times New Roman"/>
                <a:sym typeface="Times New Roman"/>
              </a:defRPr>
            </a:pPr>
            <a:r>
              <a:t> A variance inflation factor is a tool to help identify the degree of multicollinearity</a:t>
            </a:r>
          </a:p>
          <a:p>
            <a:pPr marL="224027" indent="-224027" defTabSz="448055">
              <a:lnSpc>
                <a:spcPct val="100000"/>
              </a:lnSpc>
              <a:spcBef>
                <a:spcPts val="0"/>
              </a:spcBef>
              <a:buFontTx/>
              <a:defRPr sz="1960">
                <a:latin typeface="Times New Roman"/>
                <a:ea typeface="Times New Roman"/>
                <a:cs typeface="Times New Roman"/>
                <a:sym typeface="Times New Roman"/>
              </a:defRPr>
            </a:pPr>
          </a:p>
          <a:p>
            <a:pPr marL="224027" indent="-224027" defTabSz="448055">
              <a:lnSpc>
                <a:spcPct val="100000"/>
              </a:lnSpc>
              <a:spcBef>
                <a:spcPts val="0"/>
              </a:spcBef>
              <a:buFontTx/>
              <a:defRPr sz="1960">
                <a:latin typeface="Times New Roman"/>
                <a:ea typeface="Times New Roman"/>
                <a:cs typeface="Times New Roman"/>
                <a:sym typeface="Times New Roman"/>
              </a:defRPr>
            </a:pPr>
            <a:r>
              <a:t>Multicollinearity creates a problem in the multiple regression because the inputs are all influencing each other. Therefore, they are not actually independent, and it is difficult to test how much the combination of the independent variables affects the dependent variable, or outcome, within the regression model. In statistical terms, a multiple regression model where there is high multicollinearity will make it more difficult to estimate the relationship between each of the independent variables and the dependent variable.</a:t>
            </a:r>
          </a:p>
          <a:p>
            <a:pPr marL="224027" indent="-224027" defTabSz="448055">
              <a:lnSpc>
                <a:spcPct val="100000"/>
              </a:lnSpc>
              <a:spcBef>
                <a:spcPts val="0"/>
              </a:spcBef>
              <a:buFontTx/>
              <a:defRPr sz="1960">
                <a:latin typeface="Times New Roman"/>
                <a:ea typeface="Times New Roman"/>
                <a:cs typeface="Times New Roman"/>
                <a:sym typeface="Times New Roman"/>
              </a:defRPr>
            </a:pPr>
          </a:p>
          <a:p>
            <a:pPr marL="224027" indent="-224027" defTabSz="448055">
              <a:lnSpc>
                <a:spcPct val="100000"/>
              </a:lnSpc>
              <a:spcBef>
                <a:spcPts val="0"/>
              </a:spcBef>
              <a:buFontTx/>
              <a:defRPr sz="1960">
                <a:latin typeface="Times New Roman"/>
                <a:ea typeface="Times New Roman"/>
                <a:cs typeface="Times New Roman"/>
                <a:sym typeface="Times New Roman"/>
              </a:defRPr>
            </a:pPr>
            <a:r>
              <a:t>Note : For the data, if VIF will greater then to the 10 then we have to remove those column. becuase in these column high Varience or VIF.</a:t>
            </a:r>
          </a:p>
          <a:p>
            <a:pPr marL="224027" indent="-224027" defTabSz="896111">
              <a:spcBef>
                <a:spcPts val="900"/>
              </a:spcBef>
              <a:defRPr sz="2450"/>
            </a:pPr>
            <a:r>
              <a:t>let’s perform the old model before and after &amp; before those 4 cols removed.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creenshot 2021-09-06 at 3.01.48 PM.png" descr="Screenshot 2021-09-06 at 3.01.48 PM.png"/>
          <p:cNvPicPr>
            <a:picLocks noChangeAspect="1"/>
          </p:cNvPicPr>
          <p:nvPr/>
        </p:nvPicPr>
        <p:blipFill>
          <a:blip r:embed="rId2">
            <a:extLst/>
          </a:blip>
          <a:stretch>
            <a:fillRect/>
          </a:stretch>
        </p:blipFill>
        <p:spPr>
          <a:xfrm>
            <a:off x="6653679" y="605345"/>
            <a:ext cx="4913257" cy="5647310"/>
          </a:xfrm>
          <a:prstGeom prst="rect">
            <a:avLst/>
          </a:prstGeom>
          <a:ln w="12700">
            <a:miter lim="400000"/>
          </a:ln>
        </p:spPr>
      </p:pic>
      <p:pic>
        <p:nvPicPr>
          <p:cNvPr id="215" name="Screenshot 2021-09-06 at 3.01.24 PM.png" descr="Screenshot 2021-09-06 at 3.01.24 PM.png"/>
          <p:cNvPicPr>
            <a:picLocks noChangeAspect="1"/>
          </p:cNvPicPr>
          <p:nvPr/>
        </p:nvPicPr>
        <p:blipFill>
          <a:blip r:embed="rId3">
            <a:extLst/>
          </a:blip>
          <a:stretch>
            <a:fillRect/>
          </a:stretch>
        </p:blipFill>
        <p:spPr>
          <a:xfrm>
            <a:off x="223394" y="667669"/>
            <a:ext cx="5453890" cy="6027983"/>
          </a:xfrm>
          <a:prstGeom prst="rect">
            <a:avLst/>
          </a:prstGeom>
          <a:ln w="12700">
            <a:miter lim="400000"/>
          </a:ln>
        </p:spPr>
      </p:pic>
      <p:sp>
        <p:nvSpPr>
          <p:cNvPr id="216" name="OLS result of cleaned data &amp; 2nd is after removing those 4 col’s which having high multi-collinearity"/>
          <p:cNvSpPr txBox="1"/>
          <p:nvPr/>
        </p:nvSpPr>
        <p:spPr>
          <a:xfrm>
            <a:off x="137606" y="202377"/>
            <a:ext cx="10962139" cy="39761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latin typeface="Times New Roman"/>
                <a:ea typeface="Times New Roman"/>
                <a:cs typeface="Times New Roman"/>
                <a:sym typeface="Times New Roman"/>
              </a:defRPr>
            </a:lvl1pPr>
          </a:lstStyle>
          <a:p>
            <a:pPr/>
            <a:r>
              <a:t>OLS result of cleaned data &amp; 2nd is after removing those 4 col’s which having high multi-collinearity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Observations :"/>
          <p:cNvSpPr txBox="1"/>
          <p:nvPr>
            <p:ph type="title"/>
          </p:nvPr>
        </p:nvSpPr>
        <p:spPr>
          <a:prstGeom prst="rect">
            <a:avLst/>
          </a:prstGeom>
        </p:spPr>
        <p:txBody>
          <a:bodyPr/>
          <a:lstStyle/>
          <a:p>
            <a:pPr/>
            <a:r>
              <a:t>Observations :</a:t>
            </a:r>
          </a:p>
        </p:txBody>
      </p:sp>
      <p:sp>
        <p:nvSpPr>
          <p:cNvPr id="219" name="there isn’t much difference after removing those col’s . so, we can tell that those are not that important columns to dataset .…"/>
          <p:cNvSpPr txBox="1"/>
          <p:nvPr>
            <p:ph type="body" idx="1"/>
          </p:nvPr>
        </p:nvSpPr>
        <p:spPr>
          <a:xfrm>
            <a:off x="838200" y="1825625"/>
            <a:ext cx="10996087" cy="4351338"/>
          </a:xfrm>
          <a:prstGeom prst="rect">
            <a:avLst/>
          </a:prstGeom>
        </p:spPr>
        <p:txBody>
          <a:bodyPr/>
          <a:lstStyle/>
          <a:p>
            <a:pPr>
              <a:defRPr sz="2600">
                <a:latin typeface="Times New Roman"/>
                <a:ea typeface="Times New Roman"/>
                <a:cs typeface="Times New Roman"/>
                <a:sym typeface="Times New Roman"/>
              </a:defRPr>
            </a:pPr>
            <a:r>
              <a:t>there isn’t much difference after removing those col’s . so, we can tell that those are not that important columns to dataset .</a:t>
            </a:r>
          </a:p>
          <a:p>
            <a:pPr>
              <a:defRPr sz="2600">
                <a:latin typeface="Times New Roman"/>
                <a:ea typeface="Times New Roman"/>
                <a:cs typeface="Times New Roman"/>
                <a:sym typeface="Times New Roman"/>
              </a:defRPr>
            </a:pPr>
            <a:r>
              <a:t>OLS(Ordinary Least Squares)  least squares method for estimating the unknown parameters in a linear regression model.</a:t>
            </a:r>
          </a:p>
          <a:p>
            <a:pPr>
              <a:defRPr sz="2600">
                <a:latin typeface="Times New Roman"/>
                <a:ea typeface="Times New Roman"/>
                <a:cs typeface="Times New Roman"/>
                <a:sym typeface="Times New Roman"/>
              </a:defRPr>
            </a:pPr>
            <a:r>
              <a:t>And in OLS we have to check R2, adj R2 &amp; p-value.</a:t>
            </a:r>
          </a:p>
          <a:p>
            <a:pPr>
              <a:defRPr sz="2600">
                <a:latin typeface="Times New Roman"/>
                <a:ea typeface="Times New Roman"/>
                <a:cs typeface="Times New Roman"/>
                <a:sym typeface="Times New Roman"/>
              </a:defRPr>
            </a:pPr>
            <a:r>
              <a:t>in above , 1st ols-model is having all cols &amp; 2nd ols-model the col’s which are having high p-value in 1st ols are removed and remained only 5 col’s. </a:t>
            </a:r>
          </a:p>
          <a:p>
            <a:pPr>
              <a:defRPr sz="2600">
                <a:latin typeface="Times New Roman"/>
                <a:ea typeface="Times New Roman"/>
                <a:cs typeface="Times New Roman"/>
                <a:sym typeface="Times New Roman"/>
              </a:defRPr>
            </a:pPr>
            <a:r>
              <a:t>but here after removing those columns also the r2 value is not changed.</a:t>
            </a:r>
          </a:p>
          <a:p>
            <a:pPr>
              <a:defRPr sz="2600">
                <a:latin typeface="Times New Roman"/>
                <a:ea typeface="Times New Roman"/>
                <a:cs typeface="Times New Roman"/>
                <a:sym typeface="Times New Roman"/>
              </a:defRPr>
            </a:pPr>
            <a:r>
              <a:t>we can also perform Forward Selection &amp; Backward Selection for clear understanding.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itle 1"/>
          <p:cNvSpPr txBox="1"/>
          <p:nvPr>
            <p:ph type="ctrTitle"/>
          </p:nvPr>
        </p:nvSpPr>
        <p:spPr>
          <a:xfrm>
            <a:off x="1965000" y="1173090"/>
            <a:ext cx="7037969" cy="1134105"/>
          </a:xfrm>
          <a:prstGeom prst="rect">
            <a:avLst/>
          </a:prstGeom>
        </p:spPr>
        <p:txBody>
          <a:bodyPr anchor="ctr"/>
          <a:lstStyle>
            <a:lvl1pPr>
              <a:defRPr sz="5300"/>
            </a:lvl1pPr>
          </a:lstStyle>
          <a:p>
            <a:pPr/>
            <a:r>
              <a:t>Project Title </a:t>
            </a:r>
          </a:p>
        </p:txBody>
      </p:sp>
      <p:sp>
        <p:nvSpPr>
          <p:cNvPr id="108" name="Subtitle 2"/>
          <p:cNvSpPr txBox="1"/>
          <p:nvPr>
            <p:ph type="subTitle" sz="quarter" idx="1"/>
          </p:nvPr>
        </p:nvSpPr>
        <p:spPr>
          <a:xfrm>
            <a:off x="1206707" y="2223726"/>
            <a:ext cx="9144001" cy="1655762"/>
          </a:xfrm>
          <a:prstGeom prst="rect">
            <a:avLst/>
          </a:prstGeom>
        </p:spPr>
        <p:txBody>
          <a:bodyPr anchor="ctr"/>
          <a:lstStyle>
            <a:lvl1pPr defTabSz="457200">
              <a:lnSpc>
                <a:spcPct val="100000"/>
              </a:lnSpc>
              <a:spcBef>
                <a:spcPts val="0"/>
              </a:spcBef>
              <a:defRPr b="1" sz="2600">
                <a:solidFill>
                  <a:srgbClr val="333333"/>
                </a:solidFill>
                <a:latin typeface="Times New Roman"/>
                <a:ea typeface="Times New Roman"/>
                <a:cs typeface="Times New Roman"/>
                <a:sym typeface="Times New Roman"/>
              </a:defRPr>
            </a:lvl1pPr>
          </a:lstStyle>
          <a:p>
            <a:pPr/>
            <a:r>
              <a:t>ML - Regression Concrete strength Prediction Project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Result in Decision tree"/>
          <p:cNvSpPr txBox="1"/>
          <p:nvPr>
            <p:ph type="title"/>
          </p:nvPr>
        </p:nvSpPr>
        <p:spPr>
          <a:xfrm>
            <a:off x="226184" y="252385"/>
            <a:ext cx="5431493" cy="1100747"/>
          </a:xfrm>
          <a:prstGeom prst="rect">
            <a:avLst/>
          </a:prstGeom>
        </p:spPr>
        <p:txBody>
          <a:bodyPr/>
          <a:lstStyle/>
          <a:p>
            <a:pPr/>
            <a:r>
              <a:t>Result in Decision tree </a:t>
            </a:r>
          </a:p>
        </p:txBody>
      </p:sp>
      <p:sp>
        <p:nvSpPr>
          <p:cNvPr id="222" name="for test:…"/>
          <p:cNvSpPr txBox="1"/>
          <p:nvPr>
            <p:ph type="body" idx="1"/>
          </p:nvPr>
        </p:nvSpPr>
        <p:spPr>
          <a:xfrm>
            <a:off x="240040" y="1253331"/>
            <a:ext cx="6805873" cy="5199199"/>
          </a:xfrm>
          <a:prstGeom prst="rect">
            <a:avLst/>
          </a:prstGeom>
        </p:spPr>
        <p:txBody>
          <a:bodyPr/>
          <a:lstStyle/>
          <a:p>
            <a:pPr marL="0" indent="0" defTabSz="457200">
              <a:lnSpc>
                <a:spcPct val="100000"/>
              </a:lnSpc>
              <a:spcBef>
                <a:spcPts val="0"/>
              </a:spcBef>
              <a:buSzTx/>
              <a:buFontTx/>
              <a:buNone/>
              <a:defRPr sz="1700">
                <a:latin typeface="Times New Roman"/>
                <a:ea typeface="Times New Roman"/>
                <a:cs typeface="Times New Roman"/>
                <a:sym typeface="Times New Roman"/>
              </a:defRPr>
            </a:pPr>
            <a:r>
              <a:t>for test:</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test_Acc : 88.6 %</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test_MSE :  31.2</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test_MAE :  3.7</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test_RMSE : 5.6</a:t>
            </a:r>
          </a:p>
          <a:p>
            <a:pPr marL="0" indent="0" defTabSz="457200">
              <a:lnSpc>
                <a:spcPct val="100000"/>
              </a:lnSpc>
              <a:spcBef>
                <a:spcPts val="0"/>
              </a:spcBef>
              <a:buSzTx/>
              <a:buFontTx/>
              <a:buNone/>
              <a:defRPr sz="1700">
                <a:latin typeface="Times New Roman"/>
                <a:ea typeface="Times New Roman"/>
                <a:cs typeface="Times New Roman"/>
                <a:sym typeface="Times New Roman"/>
              </a:defRPr>
            </a:pPr>
          </a:p>
          <a:p>
            <a:pPr marL="0" indent="0" defTabSz="457200">
              <a:lnSpc>
                <a:spcPct val="100000"/>
              </a:lnSpc>
              <a:spcBef>
                <a:spcPts val="0"/>
              </a:spcBef>
              <a:buSzTx/>
              <a:buFontTx/>
              <a:buNone/>
              <a:defRPr sz="1700">
                <a:latin typeface="Times New Roman"/>
                <a:ea typeface="Times New Roman"/>
                <a:cs typeface="Times New Roman"/>
                <a:sym typeface="Times New Roman"/>
              </a:defRPr>
            </a:pPr>
            <a:r>
              <a:t>for train:</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train_Acc : 99.46 %</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train_MSE :  1.26</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train_MAE :  0.10</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train_RMSE : 1.12</a:t>
            </a:r>
          </a:p>
          <a:p>
            <a:pPr marL="0" indent="0" defTabSz="457200">
              <a:lnSpc>
                <a:spcPct val="100000"/>
              </a:lnSpc>
              <a:spcBef>
                <a:spcPts val="0"/>
              </a:spcBef>
              <a:buSzTx/>
              <a:buFontTx/>
              <a:buNone/>
              <a:defRPr sz="1700">
                <a:latin typeface="Times New Roman"/>
                <a:ea typeface="Times New Roman"/>
                <a:cs typeface="Times New Roman"/>
                <a:sym typeface="Times New Roman"/>
              </a:defRPr>
            </a:pPr>
          </a:p>
          <a:p>
            <a:pPr marL="0" indent="0" defTabSz="457200">
              <a:lnSpc>
                <a:spcPct val="100000"/>
              </a:lnSpc>
              <a:spcBef>
                <a:spcPts val="0"/>
              </a:spcBef>
              <a:buSzTx/>
              <a:buFontTx/>
              <a:buNone/>
              <a:defRPr sz="1700">
                <a:latin typeface="Times New Roman"/>
                <a:ea typeface="Times New Roman"/>
                <a:cs typeface="Times New Roman"/>
                <a:sym typeface="Times New Roman"/>
              </a:defRPr>
            </a:pPr>
            <a:r>
              <a:t>here in Decision Tree , here train acc is higher than test acc that means this model is over-fitting.</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But here the difference between them is also not much high just the diff of 11 .</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if tehre is a case like the diff is having above 20 or 15 those are considered as overfitting/underfitting.</a:t>
            </a:r>
          </a:p>
          <a:p>
            <a:pPr marL="0" indent="0" defTabSz="457200">
              <a:lnSpc>
                <a:spcPct val="100000"/>
              </a:lnSpc>
              <a:spcBef>
                <a:spcPts val="0"/>
              </a:spcBef>
              <a:buSzTx/>
              <a:buFontTx/>
              <a:buNone/>
              <a:defRPr sz="1700">
                <a:latin typeface="Times New Roman"/>
                <a:ea typeface="Times New Roman"/>
                <a:cs typeface="Times New Roman"/>
                <a:sym typeface="Times New Roman"/>
              </a:defRPr>
            </a:pPr>
            <a:r>
              <a:t>lets , check the rest and compare the differences...</a:t>
            </a:r>
          </a:p>
        </p:txBody>
      </p:sp>
      <p:pic>
        <p:nvPicPr>
          <p:cNvPr id="223" name="Screenshot 2021-09-06 at 3.25.00 PM.png" descr="Screenshot 2021-09-06 at 3.25.00 PM.png"/>
          <p:cNvPicPr>
            <a:picLocks noChangeAspect="1"/>
          </p:cNvPicPr>
          <p:nvPr/>
        </p:nvPicPr>
        <p:blipFill>
          <a:blip r:embed="rId2">
            <a:extLst/>
          </a:blip>
          <a:stretch>
            <a:fillRect/>
          </a:stretch>
        </p:blipFill>
        <p:spPr>
          <a:xfrm>
            <a:off x="7346711" y="373006"/>
            <a:ext cx="4483205" cy="339304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sult in Random Forest"/>
          <p:cNvSpPr txBox="1"/>
          <p:nvPr>
            <p:ph type="title"/>
          </p:nvPr>
        </p:nvSpPr>
        <p:spPr>
          <a:xfrm>
            <a:off x="210078" y="220173"/>
            <a:ext cx="5808693" cy="916066"/>
          </a:xfrm>
          <a:prstGeom prst="rect">
            <a:avLst/>
          </a:prstGeom>
        </p:spPr>
        <p:txBody>
          <a:bodyPr/>
          <a:lstStyle/>
          <a:p>
            <a:pPr/>
            <a:r>
              <a:t>Result in Random Forest </a:t>
            </a:r>
          </a:p>
        </p:txBody>
      </p:sp>
      <p:sp>
        <p:nvSpPr>
          <p:cNvPr id="226" name="RandomForestRegressor(n_estimators=10)…"/>
          <p:cNvSpPr txBox="1"/>
          <p:nvPr>
            <p:ph type="body" sz="half" idx="1"/>
          </p:nvPr>
        </p:nvSpPr>
        <p:spPr>
          <a:xfrm>
            <a:off x="355029" y="1253331"/>
            <a:ext cx="5621232" cy="4752446"/>
          </a:xfrm>
          <a:prstGeom prst="rect">
            <a:avLst/>
          </a:prstGeom>
        </p:spPr>
        <p:txBody>
          <a:bodyPr/>
          <a:lstStyle/>
          <a:p>
            <a:pPr marL="0" indent="0" defTabSz="333756">
              <a:lnSpc>
                <a:spcPct val="100000"/>
              </a:lnSpc>
              <a:spcBef>
                <a:spcPts val="0"/>
              </a:spcBef>
              <a:buSzTx/>
              <a:buFontTx/>
              <a:buNone/>
              <a:defRPr sz="1606">
                <a:latin typeface="Times New Roman"/>
                <a:ea typeface="Times New Roman"/>
                <a:cs typeface="Times New Roman"/>
                <a:sym typeface="Times New Roman"/>
              </a:defRPr>
            </a:pPr>
            <a:r>
              <a:t>RandomForestRegressor(n_estimators=10)</a:t>
            </a:r>
          </a:p>
          <a:p>
            <a:pPr marL="0" indent="0" defTabSz="333756">
              <a:lnSpc>
                <a:spcPct val="100000"/>
              </a:lnSpc>
              <a:spcBef>
                <a:spcPts val="0"/>
              </a:spcBef>
              <a:buSzTx/>
              <a:buFontTx/>
              <a:buNone/>
              <a:defRPr sz="1606">
                <a:latin typeface="Times New Roman"/>
                <a:ea typeface="Times New Roman"/>
                <a:cs typeface="Times New Roman"/>
                <a:sym typeface="Times New Roman"/>
              </a:defRPr>
            </a:pPr>
          </a:p>
          <a:p>
            <a:pPr marL="0" indent="0" defTabSz="333756">
              <a:lnSpc>
                <a:spcPct val="100000"/>
              </a:lnSpc>
              <a:spcBef>
                <a:spcPts val="0"/>
              </a:spcBef>
              <a:buSzTx/>
              <a:buFontTx/>
              <a:buNone/>
              <a:defRPr sz="1606">
                <a:latin typeface="Times New Roman"/>
                <a:ea typeface="Times New Roman"/>
                <a:cs typeface="Times New Roman"/>
                <a:sym typeface="Times New Roman"/>
              </a:defRPr>
            </a:pPr>
            <a:r>
              <a:t>for test:</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test_Accuarcy :  89.23 %</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test_MSE :  26.9</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test_MAE :  3.56</a:t>
            </a:r>
          </a:p>
          <a:p>
            <a:pPr marL="0" indent="0" defTabSz="333756">
              <a:lnSpc>
                <a:spcPct val="100000"/>
              </a:lnSpc>
              <a:spcBef>
                <a:spcPts val="0"/>
              </a:spcBef>
              <a:buSzTx/>
              <a:buFontTx/>
              <a:buNone/>
              <a:defRPr sz="1606">
                <a:latin typeface="Times New Roman"/>
                <a:ea typeface="Times New Roman"/>
                <a:cs typeface="Times New Roman"/>
                <a:sym typeface="Times New Roman"/>
              </a:defRPr>
            </a:pPr>
          </a:p>
          <a:p>
            <a:pPr marL="0" indent="0" defTabSz="333756">
              <a:lnSpc>
                <a:spcPct val="100000"/>
              </a:lnSpc>
              <a:spcBef>
                <a:spcPts val="0"/>
              </a:spcBef>
              <a:buSzTx/>
              <a:buFontTx/>
              <a:buNone/>
              <a:defRPr sz="1606">
                <a:latin typeface="Times New Roman"/>
                <a:ea typeface="Times New Roman"/>
                <a:cs typeface="Times New Roman"/>
                <a:sym typeface="Times New Roman"/>
              </a:defRPr>
            </a:pPr>
            <a:r>
              <a:t>for train :</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train_score : 97.29 %</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train_MSE :  6.234</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train_MAE :  1.59</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 train RMSE:  1.26</a:t>
            </a:r>
          </a:p>
          <a:p>
            <a:pPr marL="0" indent="0" defTabSz="333756">
              <a:lnSpc>
                <a:spcPct val="100000"/>
              </a:lnSpc>
              <a:spcBef>
                <a:spcPts val="0"/>
              </a:spcBef>
              <a:buSzTx/>
              <a:buFontTx/>
              <a:buNone/>
              <a:defRPr sz="1606">
                <a:latin typeface="Times New Roman"/>
                <a:ea typeface="Times New Roman"/>
                <a:cs typeface="Times New Roman"/>
                <a:sym typeface="Times New Roman"/>
              </a:defRPr>
            </a:pPr>
          </a:p>
          <a:p>
            <a:pPr marL="0" indent="0" defTabSz="333756">
              <a:lnSpc>
                <a:spcPct val="100000"/>
              </a:lnSpc>
              <a:spcBef>
                <a:spcPts val="0"/>
              </a:spcBef>
              <a:buSzTx/>
              <a:buFontTx/>
              <a:buNone/>
              <a:defRPr sz="1606">
                <a:latin typeface="Times New Roman"/>
                <a:ea typeface="Times New Roman"/>
                <a:cs typeface="Times New Roman"/>
                <a:sym typeface="Times New Roman"/>
              </a:defRPr>
            </a:pPr>
            <a:r>
              <a:t>here in Random Forest , here train acc is higher than test acc that means this model is Over-fitting.</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But here there is no much diff like its only 8% so it is not that over-fitting.</a:t>
            </a:r>
          </a:p>
          <a:p>
            <a:pPr marL="0" indent="0" defTabSz="333756">
              <a:lnSpc>
                <a:spcPct val="100000"/>
              </a:lnSpc>
              <a:spcBef>
                <a:spcPts val="0"/>
              </a:spcBef>
              <a:buSzTx/>
              <a:buFontTx/>
              <a:buNone/>
              <a:defRPr sz="1606">
                <a:latin typeface="Times New Roman"/>
                <a:ea typeface="Times New Roman"/>
                <a:cs typeface="Times New Roman"/>
                <a:sym typeface="Times New Roman"/>
              </a:defRPr>
            </a:pPr>
            <a:r>
              <a:t>We can also perform hyper-parameters , these are the best parameters in random-forest..</a:t>
            </a:r>
          </a:p>
        </p:txBody>
      </p:sp>
      <p:pic>
        <p:nvPicPr>
          <p:cNvPr id="227" name="Screenshot 2021-09-06 at 3.30.46 PM.png" descr="Screenshot 2021-09-06 at 3.30.46 PM.png"/>
          <p:cNvPicPr>
            <a:picLocks noChangeAspect="1"/>
          </p:cNvPicPr>
          <p:nvPr/>
        </p:nvPicPr>
        <p:blipFill>
          <a:blip r:embed="rId2">
            <a:extLst/>
          </a:blip>
          <a:stretch>
            <a:fillRect/>
          </a:stretch>
        </p:blipFill>
        <p:spPr>
          <a:xfrm>
            <a:off x="6833975" y="449088"/>
            <a:ext cx="5033494" cy="2835322"/>
          </a:xfrm>
          <a:prstGeom prst="rect">
            <a:avLst/>
          </a:prstGeom>
          <a:ln w="12700">
            <a:miter lim="400000"/>
          </a:ln>
        </p:spPr>
      </p:pic>
      <p:pic>
        <p:nvPicPr>
          <p:cNvPr id="228" name="Screenshot 2021-09-06 at 3.31.38 PM.png" descr="Screenshot 2021-09-06 at 3.31.38 PM.png"/>
          <p:cNvPicPr>
            <a:picLocks noChangeAspect="1"/>
          </p:cNvPicPr>
          <p:nvPr/>
        </p:nvPicPr>
        <p:blipFill>
          <a:blip r:embed="rId3">
            <a:extLst/>
          </a:blip>
          <a:stretch>
            <a:fillRect/>
          </a:stretch>
        </p:blipFill>
        <p:spPr>
          <a:xfrm>
            <a:off x="6759922" y="3653256"/>
            <a:ext cx="5181601" cy="125869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sult in knn(k - Nearest Neighbour)"/>
          <p:cNvSpPr txBox="1"/>
          <p:nvPr>
            <p:ph type="title"/>
          </p:nvPr>
        </p:nvSpPr>
        <p:spPr>
          <a:xfrm>
            <a:off x="226184" y="284596"/>
            <a:ext cx="10515601" cy="1024354"/>
          </a:xfrm>
          <a:prstGeom prst="rect">
            <a:avLst/>
          </a:prstGeom>
        </p:spPr>
        <p:txBody>
          <a:bodyPr/>
          <a:lstStyle/>
          <a:p>
            <a:pPr/>
            <a:r>
              <a:t>Result in knn(k - Nearest Neighbour)</a:t>
            </a:r>
          </a:p>
        </p:txBody>
      </p:sp>
      <p:sp>
        <p:nvSpPr>
          <p:cNvPr id="231" name="Model: KNeighborsRegressor()…"/>
          <p:cNvSpPr txBox="1"/>
          <p:nvPr>
            <p:ph type="body" sz="half" idx="1"/>
          </p:nvPr>
        </p:nvSpPr>
        <p:spPr>
          <a:xfrm>
            <a:off x="6620139" y="1332324"/>
            <a:ext cx="4264415" cy="4829286"/>
          </a:xfrm>
          <a:prstGeom prst="rect">
            <a:avLst/>
          </a:prstGeom>
        </p:spPr>
        <p:txBody>
          <a:bodyPr/>
          <a:lstStyle/>
          <a:p>
            <a:pPr marL="0" indent="0" defTabSz="306324">
              <a:lnSpc>
                <a:spcPct val="100000"/>
              </a:lnSpc>
              <a:spcBef>
                <a:spcPts val="0"/>
              </a:spcBef>
              <a:buSzTx/>
              <a:buFontTx/>
              <a:buNone/>
              <a:defRPr sz="1608">
                <a:latin typeface="Times New Roman"/>
                <a:ea typeface="Times New Roman"/>
                <a:cs typeface="Times New Roman"/>
                <a:sym typeface="Times New Roman"/>
              </a:defRPr>
            </a:pPr>
            <a:r>
              <a:t>Model: KNeighborsRegressor()</a:t>
            </a:r>
          </a:p>
          <a:p>
            <a:pPr marL="0" indent="0" defTabSz="306324">
              <a:lnSpc>
                <a:spcPct val="100000"/>
              </a:lnSpc>
              <a:spcBef>
                <a:spcPts val="0"/>
              </a:spcBef>
              <a:buSzTx/>
              <a:buFontTx/>
              <a:buNone/>
              <a:defRPr sz="1608">
                <a:latin typeface="Times New Roman"/>
                <a:ea typeface="Times New Roman"/>
                <a:cs typeface="Times New Roman"/>
                <a:sym typeface="Times New Roman"/>
              </a:defRPr>
            </a:pPr>
          </a:p>
          <a:p>
            <a:pPr marL="0" indent="0" defTabSz="306324">
              <a:lnSpc>
                <a:spcPct val="100000"/>
              </a:lnSpc>
              <a:spcBef>
                <a:spcPts val="0"/>
              </a:spcBef>
              <a:buSzTx/>
              <a:buFontTx/>
              <a:buNone/>
              <a:defRPr sz="1608">
                <a:latin typeface="Times New Roman"/>
                <a:ea typeface="Times New Roman"/>
                <a:cs typeface="Times New Roman"/>
                <a:sym typeface="Times New Roman"/>
              </a:defRPr>
            </a:pPr>
            <a:r>
              <a:t>for test:</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test_score :  64.31 %</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test_MSE :  82.89</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test_MAE :  6.98</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test_RMSE:  9.10</a:t>
            </a:r>
          </a:p>
          <a:p>
            <a:pPr marL="0" indent="0" defTabSz="306324">
              <a:lnSpc>
                <a:spcPct val="100000"/>
              </a:lnSpc>
              <a:spcBef>
                <a:spcPts val="0"/>
              </a:spcBef>
              <a:buSzTx/>
              <a:buFontTx/>
              <a:buNone/>
              <a:defRPr sz="1608">
                <a:latin typeface="Times New Roman"/>
                <a:ea typeface="Times New Roman"/>
                <a:cs typeface="Times New Roman"/>
                <a:sym typeface="Times New Roman"/>
              </a:defRPr>
            </a:pPr>
          </a:p>
          <a:p>
            <a:pPr marL="0" indent="0" defTabSz="306324">
              <a:lnSpc>
                <a:spcPct val="100000"/>
              </a:lnSpc>
              <a:spcBef>
                <a:spcPts val="0"/>
              </a:spcBef>
              <a:buSzTx/>
              <a:buFontTx/>
              <a:buNone/>
              <a:defRPr sz="1608">
                <a:latin typeface="Times New Roman"/>
                <a:ea typeface="Times New Roman"/>
                <a:cs typeface="Times New Roman"/>
                <a:sym typeface="Times New Roman"/>
              </a:defRPr>
            </a:pPr>
            <a:r>
              <a:t>for train:</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train_score :  76.1 %</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train_MSE :  56.6</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train_MAE :  5.75</a:t>
            </a:r>
          </a:p>
          <a:p>
            <a:pPr marL="0" indent="0" defTabSz="306324">
              <a:lnSpc>
                <a:spcPct val="100000"/>
              </a:lnSpc>
              <a:spcBef>
                <a:spcPts val="0"/>
              </a:spcBef>
              <a:buSzTx/>
              <a:buFontTx/>
              <a:buNone/>
              <a:defRPr sz="1608">
                <a:latin typeface="Times New Roman"/>
                <a:ea typeface="Times New Roman"/>
                <a:cs typeface="Times New Roman"/>
                <a:sym typeface="Times New Roman"/>
              </a:defRPr>
            </a:pPr>
            <a:r>
              <a:t> train_RMSE:  7.5</a:t>
            </a:r>
          </a:p>
          <a:p>
            <a:pPr marL="0" indent="0" defTabSz="306324">
              <a:lnSpc>
                <a:spcPct val="100000"/>
              </a:lnSpc>
              <a:spcBef>
                <a:spcPts val="0"/>
              </a:spcBef>
              <a:buSzTx/>
              <a:buFontTx/>
              <a:buNone/>
              <a:defRPr sz="1608">
                <a:latin typeface="Times New Roman"/>
                <a:ea typeface="Times New Roman"/>
                <a:cs typeface="Times New Roman"/>
                <a:sym typeface="Times New Roman"/>
              </a:defRPr>
            </a:pPr>
          </a:p>
          <a:p>
            <a:pPr marL="0" indent="0" defTabSz="306324">
              <a:lnSpc>
                <a:spcPct val="100000"/>
              </a:lnSpc>
              <a:spcBef>
                <a:spcPts val="0"/>
              </a:spcBef>
              <a:buSzTx/>
              <a:buFontTx/>
              <a:buNone/>
              <a:defRPr sz="1608">
                <a:latin typeface="Times New Roman"/>
                <a:ea typeface="Times New Roman"/>
                <a:cs typeface="Times New Roman"/>
                <a:sym typeface="Times New Roman"/>
              </a:defRPr>
            </a:pPr>
            <a:r>
              <a:t>the difference between both are only 12% so we can/cannot consider these as overfitting . but becoz of the diff is less than 15% in each model we are performing lets not say we consider it as overfitting..</a:t>
            </a:r>
          </a:p>
        </p:txBody>
      </p:sp>
      <p:sp>
        <p:nvSpPr>
          <p:cNvPr id="232" name="KNN is a simple supervised learning algorithm .…"/>
          <p:cNvSpPr txBox="1"/>
          <p:nvPr/>
        </p:nvSpPr>
        <p:spPr>
          <a:xfrm>
            <a:off x="446744" y="1332324"/>
            <a:ext cx="4944806" cy="446107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KNN is a simple supervised learning algorithm .</a:t>
            </a:r>
          </a:p>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it solves both regression &amp; classification techniques.</a:t>
            </a:r>
          </a:p>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it is known as lazy-learner.</a:t>
            </a:r>
          </a:p>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it is also used for image processing by converting 3-D to 1-D vector and use the same as input to knn.</a:t>
            </a:r>
          </a:p>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it doesn’t learn any values / variables but instead it calculate the distance every time.</a:t>
            </a:r>
          </a:p>
          <a:p>
            <a:pPr marL="228600" indent="-228600" defTabSz="457200">
              <a:spcBef>
                <a:spcPts val="100"/>
              </a:spcBef>
              <a:buSzPct val="100000"/>
              <a:buChar char="•"/>
              <a:tabLst>
                <a:tab pos="139700" algn="l"/>
                <a:tab pos="457200" algn="l"/>
              </a:tabLst>
              <a:defRPr sz="2200">
                <a:solidFill>
                  <a:srgbClr val="202122"/>
                </a:solidFill>
                <a:latin typeface="Times New Roman"/>
                <a:ea typeface="Times New Roman"/>
                <a:cs typeface="Times New Roman"/>
                <a:sym typeface="Times New Roman"/>
              </a:defRPr>
            </a:pPr>
            <a:r>
              <a:t>distance = Manhattan , minkowski , euclidien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Observations :"/>
          <p:cNvSpPr txBox="1"/>
          <p:nvPr>
            <p:ph type="title"/>
          </p:nvPr>
        </p:nvSpPr>
        <p:spPr>
          <a:xfrm>
            <a:off x="243877" y="268490"/>
            <a:ext cx="10515601" cy="973058"/>
          </a:xfrm>
          <a:prstGeom prst="rect">
            <a:avLst/>
          </a:prstGeom>
        </p:spPr>
        <p:txBody>
          <a:bodyPr/>
          <a:lstStyle>
            <a:lvl1pPr>
              <a:defRPr sz="3700">
                <a:latin typeface="Times New Roman"/>
                <a:ea typeface="Times New Roman"/>
                <a:cs typeface="Times New Roman"/>
                <a:sym typeface="Times New Roman"/>
              </a:defRPr>
            </a:lvl1pPr>
          </a:lstStyle>
          <a:p>
            <a:pPr/>
            <a:r>
              <a:t>Observations :</a:t>
            </a:r>
          </a:p>
        </p:txBody>
      </p:sp>
      <p:sp>
        <p:nvSpPr>
          <p:cNvPr id="235" name="These are the RMSE of the models which are performed :…"/>
          <p:cNvSpPr txBox="1"/>
          <p:nvPr>
            <p:ph type="body" sz="quarter" idx="1"/>
          </p:nvPr>
        </p:nvSpPr>
        <p:spPr>
          <a:xfrm>
            <a:off x="276089" y="1471789"/>
            <a:ext cx="4597838" cy="3060095"/>
          </a:xfrm>
          <a:prstGeom prst="rect">
            <a:avLst/>
          </a:prstGeom>
        </p:spPr>
        <p:txBody>
          <a:bodyPr/>
          <a:lstStyle/>
          <a:p>
            <a:pPr defTabSz="457200">
              <a:lnSpc>
                <a:spcPct val="100000"/>
              </a:lnSpc>
              <a:spcBef>
                <a:spcPts val="0"/>
              </a:spcBef>
              <a:defRPr b="0" sz="1400">
                <a:latin typeface="Menlo Regular"/>
                <a:ea typeface="Menlo Regular"/>
                <a:cs typeface="Menlo Regular"/>
                <a:sym typeface="Menlo Regular"/>
              </a:defRPr>
            </a:pPr>
            <a:r>
              <a:t>These are the RMSE of the models which are </a:t>
            </a:r>
            <a:r>
              <a:rPr sz="2200">
                <a:latin typeface="Times New Roman"/>
                <a:ea typeface="Times New Roman"/>
                <a:cs typeface="Times New Roman"/>
                <a:sym typeface="Times New Roman"/>
              </a:rPr>
              <a:t>performed :</a:t>
            </a:r>
            <a:endParaRPr sz="2200">
              <a:latin typeface="Times New Roman"/>
              <a:ea typeface="Times New Roman"/>
              <a:cs typeface="Times New Roman"/>
              <a:sym typeface="Times New Roman"/>
            </a:endParaRPr>
          </a:p>
          <a:p>
            <a:pPr defTabSz="457200">
              <a:lnSpc>
                <a:spcPct val="100000"/>
              </a:lnSpc>
              <a:spcBef>
                <a:spcPts val="0"/>
              </a:spcBef>
              <a:defRPr b="0" sz="2200">
                <a:latin typeface="Times New Roman"/>
                <a:ea typeface="Times New Roman"/>
                <a:cs typeface="Times New Roman"/>
                <a:sym typeface="Times New Roman"/>
              </a:defRPr>
            </a:pPr>
            <a:r>
              <a:t>test_RMSE FOR LIN_REG = 6.68</a:t>
            </a:r>
          </a:p>
          <a:p>
            <a:pPr defTabSz="457200">
              <a:lnSpc>
                <a:spcPct val="100000"/>
              </a:lnSpc>
              <a:spcBef>
                <a:spcPts val="0"/>
              </a:spcBef>
              <a:defRPr b="0" sz="2200">
                <a:latin typeface="Times New Roman"/>
                <a:ea typeface="Times New Roman"/>
                <a:cs typeface="Times New Roman"/>
                <a:sym typeface="Times New Roman"/>
              </a:defRPr>
            </a:pPr>
            <a:r>
              <a:t>test_RMSE FOR Lasso_reg = 7.37</a:t>
            </a:r>
          </a:p>
          <a:p>
            <a:pPr defTabSz="457200">
              <a:lnSpc>
                <a:spcPct val="100000"/>
              </a:lnSpc>
              <a:spcBef>
                <a:spcPts val="0"/>
              </a:spcBef>
              <a:defRPr b="0" sz="2200">
                <a:latin typeface="Times New Roman"/>
                <a:ea typeface="Times New Roman"/>
                <a:cs typeface="Times New Roman"/>
                <a:sym typeface="Times New Roman"/>
              </a:defRPr>
            </a:pPr>
            <a:r>
              <a:t>test RMSE for Ridge_reg = 6.67</a:t>
            </a:r>
          </a:p>
          <a:p>
            <a:pPr defTabSz="457200">
              <a:lnSpc>
                <a:spcPct val="100000"/>
              </a:lnSpc>
              <a:spcBef>
                <a:spcPts val="0"/>
              </a:spcBef>
              <a:defRPr b="0" sz="2200">
                <a:latin typeface="Times New Roman"/>
                <a:ea typeface="Times New Roman"/>
                <a:cs typeface="Times New Roman"/>
                <a:sym typeface="Times New Roman"/>
              </a:defRPr>
            </a:pPr>
            <a:r>
              <a:t>test_RMSE for Decision Tree : 5.74</a:t>
            </a:r>
          </a:p>
          <a:p>
            <a:pPr defTabSz="457200">
              <a:lnSpc>
                <a:spcPct val="100000"/>
              </a:lnSpc>
              <a:spcBef>
                <a:spcPts val="0"/>
              </a:spcBef>
              <a:defRPr b="0" sz="2200">
                <a:latin typeface="Times New Roman"/>
                <a:ea typeface="Times New Roman"/>
                <a:cs typeface="Times New Roman"/>
                <a:sym typeface="Times New Roman"/>
              </a:defRPr>
            </a:pPr>
            <a:r>
              <a:t>test_RMSE for Random forest : 5.024</a:t>
            </a:r>
          </a:p>
          <a:p>
            <a:pPr defTabSz="457200">
              <a:lnSpc>
                <a:spcPct val="100000"/>
              </a:lnSpc>
              <a:spcBef>
                <a:spcPts val="0"/>
              </a:spcBef>
              <a:defRPr b="0" sz="2200">
                <a:latin typeface="Times New Roman"/>
                <a:ea typeface="Times New Roman"/>
                <a:cs typeface="Times New Roman"/>
                <a:sym typeface="Times New Roman"/>
              </a:defRPr>
            </a:pPr>
            <a:r>
              <a:t>test_RMSE for KNN : 9.10</a:t>
            </a:r>
          </a:p>
        </p:txBody>
      </p:sp>
      <p:pic>
        <p:nvPicPr>
          <p:cNvPr id="236" name="Screenshot 2021-09-06 at 3.54.23 PM.png" descr="Screenshot 2021-09-06 at 3.54.23 PM.png"/>
          <p:cNvPicPr>
            <a:picLocks noChangeAspect="1"/>
          </p:cNvPicPr>
          <p:nvPr/>
        </p:nvPicPr>
        <p:blipFill>
          <a:blip r:embed="rId2">
            <a:extLst/>
          </a:blip>
          <a:stretch>
            <a:fillRect/>
          </a:stretch>
        </p:blipFill>
        <p:spPr>
          <a:xfrm>
            <a:off x="5495673" y="530061"/>
            <a:ext cx="6346129" cy="3492367"/>
          </a:xfrm>
          <a:prstGeom prst="rect">
            <a:avLst/>
          </a:prstGeom>
          <a:ln w="12700">
            <a:miter lim="400000"/>
          </a:ln>
        </p:spPr>
      </p:pic>
      <p:sp>
        <p:nvSpPr>
          <p:cNvPr id="237" name="Lower values of RMSE indicate better fit."/>
          <p:cNvSpPr txBox="1"/>
          <p:nvPr/>
        </p:nvSpPr>
        <p:spPr>
          <a:xfrm>
            <a:off x="234240" y="4762125"/>
            <a:ext cx="6931978" cy="5440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200">
                <a:solidFill>
                  <a:srgbClr val="202124"/>
                </a:solidFill>
                <a:latin typeface="Times New Roman"/>
                <a:ea typeface="Times New Roman"/>
                <a:cs typeface="Times New Roman"/>
                <a:sym typeface="Times New Roman"/>
              </a:defRPr>
            </a:lvl1pPr>
          </a:lstStyle>
          <a:p>
            <a:pPr/>
            <a:r>
              <a:t>Lower values of RMSE indicate better fit.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onclusion:"/>
          <p:cNvSpPr txBox="1"/>
          <p:nvPr>
            <p:ph type="title"/>
          </p:nvPr>
        </p:nvSpPr>
        <p:spPr>
          <a:xfrm>
            <a:off x="210078" y="284596"/>
            <a:ext cx="3097973" cy="788651"/>
          </a:xfrm>
          <a:prstGeom prst="rect">
            <a:avLst/>
          </a:prstGeom>
        </p:spPr>
        <p:txBody>
          <a:bodyPr/>
          <a:lstStyle/>
          <a:p>
            <a:pPr/>
            <a:r>
              <a:t>Conclusion:</a:t>
            </a:r>
          </a:p>
        </p:txBody>
      </p:sp>
      <p:sp>
        <p:nvSpPr>
          <p:cNvPr id="240" name="ACCURACY’s of all models…"/>
          <p:cNvSpPr txBox="1"/>
          <p:nvPr>
            <p:ph type="body" idx="1"/>
          </p:nvPr>
        </p:nvSpPr>
        <p:spPr>
          <a:xfrm>
            <a:off x="322818" y="1134040"/>
            <a:ext cx="10700903" cy="4978629"/>
          </a:xfrm>
          <a:prstGeom prst="rect">
            <a:avLst/>
          </a:prstGeom>
        </p:spPr>
        <p:txBody>
          <a:bodyPr/>
          <a:lstStyle/>
          <a:p>
            <a:pPr marL="0" indent="0" defTabSz="612648">
              <a:spcBef>
                <a:spcPts val="0"/>
              </a:spcBef>
              <a:buSzTx/>
              <a:buFontTx/>
              <a:buNone/>
              <a:defRPr sz="2948">
                <a:latin typeface="Times New Roman"/>
                <a:ea typeface="Times New Roman"/>
                <a:cs typeface="Times New Roman"/>
                <a:sym typeface="Times New Roman"/>
              </a:defRPr>
            </a:pPr>
            <a:r>
              <a:t>ACCURACY’s of all models</a:t>
            </a:r>
          </a:p>
          <a:p>
            <a:pPr marL="0" indent="0" defTabSz="612648">
              <a:spcBef>
                <a:spcPts val="0"/>
              </a:spcBef>
              <a:buSzTx/>
              <a:buFontTx/>
              <a:buNone/>
              <a:defRPr sz="2948">
                <a:latin typeface="Times New Roman"/>
                <a:ea typeface="Times New Roman"/>
                <a:cs typeface="Times New Roman"/>
                <a:sym typeface="Times New Roman"/>
              </a:defRPr>
            </a:pPr>
          </a:p>
          <a:p>
            <a:pPr marL="153162" indent="-153162" defTabSz="612648">
              <a:lnSpc>
                <a:spcPct val="100000"/>
              </a:lnSpc>
              <a:spcBef>
                <a:spcPts val="0"/>
              </a:spcBef>
              <a:buFontTx/>
              <a:defRPr sz="1943">
                <a:latin typeface="Times New Roman"/>
                <a:ea typeface="Times New Roman"/>
                <a:cs typeface="Times New Roman"/>
                <a:sym typeface="Times New Roman"/>
              </a:defRPr>
            </a:pPr>
            <a:r>
              <a:t>Lin_reg :  82.74 %</a:t>
            </a:r>
          </a:p>
          <a:p>
            <a:pPr marL="153162" indent="-153162" defTabSz="612648">
              <a:lnSpc>
                <a:spcPct val="100000"/>
              </a:lnSpc>
              <a:spcBef>
                <a:spcPts val="0"/>
              </a:spcBef>
              <a:buFontTx/>
              <a:defRPr sz="1943">
                <a:latin typeface="Times New Roman"/>
                <a:ea typeface="Times New Roman"/>
                <a:cs typeface="Times New Roman"/>
                <a:sym typeface="Times New Roman"/>
              </a:defRPr>
            </a:pPr>
            <a:r>
              <a:t>Lasso_reg :  82.76 %</a:t>
            </a:r>
          </a:p>
          <a:p>
            <a:pPr marL="153162" indent="-153162" defTabSz="612648">
              <a:lnSpc>
                <a:spcPct val="100000"/>
              </a:lnSpc>
              <a:spcBef>
                <a:spcPts val="0"/>
              </a:spcBef>
              <a:buFontTx/>
              <a:defRPr sz="1943">
                <a:latin typeface="Times New Roman"/>
                <a:ea typeface="Times New Roman"/>
                <a:cs typeface="Times New Roman"/>
                <a:sym typeface="Times New Roman"/>
              </a:defRPr>
            </a:pPr>
            <a:r>
              <a:t>Ridge reg :  82.74%</a:t>
            </a:r>
          </a:p>
          <a:p>
            <a:pPr marL="153162" indent="-153162" defTabSz="612648">
              <a:lnSpc>
                <a:spcPct val="100000"/>
              </a:lnSpc>
              <a:spcBef>
                <a:spcPts val="0"/>
              </a:spcBef>
              <a:buFontTx/>
              <a:defRPr sz="1943">
                <a:latin typeface="Times New Roman"/>
                <a:ea typeface="Times New Roman"/>
                <a:cs typeface="Times New Roman"/>
                <a:sym typeface="Times New Roman"/>
              </a:defRPr>
            </a:pPr>
            <a:r>
              <a:t>Decision tree : 86.57 %</a:t>
            </a:r>
          </a:p>
          <a:p>
            <a:pPr marL="153162" indent="-153162" defTabSz="612648">
              <a:lnSpc>
                <a:spcPct val="100000"/>
              </a:lnSpc>
              <a:spcBef>
                <a:spcPts val="0"/>
              </a:spcBef>
              <a:buFontTx/>
              <a:defRPr sz="1943">
                <a:latin typeface="Times New Roman"/>
                <a:ea typeface="Times New Roman"/>
                <a:cs typeface="Times New Roman"/>
                <a:sym typeface="Times New Roman"/>
              </a:defRPr>
            </a:pPr>
            <a:r>
              <a:t>random_forest :  89.2 %</a:t>
            </a:r>
          </a:p>
          <a:p>
            <a:pPr marL="153162" indent="-153162" defTabSz="612648">
              <a:lnSpc>
                <a:spcPct val="100000"/>
              </a:lnSpc>
              <a:spcBef>
                <a:spcPts val="0"/>
              </a:spcBef>
              <a:buFontTx/>
              <a:defRPr sz="1943">
                <a:latin typeface="Times New Roman"/>
                <a:ea typeface="Times New Roman"/>
                <a:cs typeface="Times New Roman"/>
                <a:sym typeface="Times New Roman"/>
              </a:defRPr>
            </a:pPr>
            <a:r>
              <a:t>knn :  64.30 %</a:t>
            </a:r>
          </a:p>
          <a:p>
            <a:pPr marL="153162" indent="-153162" defTabSz="612648">
              <a:lnSpc>
                <a:spcPct val="100000"/>
              </a:lnSpc>
              <a:spcBef>
                <a:spcPts val="0"/>
              </a:spcBef>
              <a:buFontTx/>
              <a:defRPr sz="1943">
                <a:latin typeface="Times New Roman"/>
                <a:ea typeface="Times New Roman"/>
                <a:cs typeface="Times New Roman"/>
                <a:sym typeface="Times New Roman"/>
              </a:defRPr>
            </a:pPr>
          </a:p>
          <a:p>
            <a:pPr marL="201528" indent="-201528" defTabSz="612648">
              <a:lnSpc>
                <a:spcPct val="100000"/>
              </a:lnSpc>
              <a:spcBef>
                <a:spcPts val="0"/>
              </a:spcBef>
              <a:buFontTx/>
              <a:defRPr sz="2010">
                <a:latin typeface="Times New Roman"/>
                <a:ea typeface="Times New Roman"/>
                <a:cs typeface="Times New Roman"/>
                <a:sym typeface="Times New Roman"/>
              </a:defRPr>
            </a:pPr>
            <a:r>
              <a:t>This project main aim is to understand how we are performing the algorithms and what can we change , which method we are performing. what other methods we can also perform ..</a:t>
            </a:r>
          </a:p>
          <a:p>
            <a:pPr marL="153161" indent="-153161" defTabSz="612648">
              <a:lnSpc>
                <a:spcPct val="100000"/>
              </a:lnSpc>
              <a:spcBef>
                <a:spcPts val="0"/>
              </a:spcBef>
              <a:buSzPct val="80000"/>
              <a:buFontTx/>
              <a:buBlip>
                <a:blip r:embed="rId2"/>
              </a:buBlip>
              <a:defRPr sz="2010">
                <a:latin typeface="Times New Roman"/>
                <a:ea typeface="Times New Roman"/>
                <a:cs typeface="Times New Roman"/>
                <a:sym typeface="Times New Roman"/>
              </a:defRPr>
            </a:pPr>
          </a:p>
          <a:p>
            <a:pPr marL="201528" indent="-201528" defTabSz="612648">
              <a:lnSpc>
                <a:spcPct val="100000"/>
              </a:lnSpc>
              <a:spcBef>
                <a:spcPts val="0"/>
              </a:spcBef>
              <a:buSzPct val="60000"/>
              <a:buFontTx/>
              <a:buBlip>
                <a:blip r:embed="rId3"/>
              </a:buBlip>
              <a:defRPr sz="2010">
                <a:latin typeface="Times New Roman"/>
                <a:ea typeface="Times New Roman"/>
                <a:cs typeface="Times New Roman"/>
                <a:sym typeface="Times New Roman"/>
              </a:defRPr>
            </a:pPr>
            <a:r>
              <a:t>  Finally all models are having good accuracy and performing well .</a:t>
            </a:r>
          </a:p>
          <a:p>
            <a:pPr marL="194811" indent="-194811" defTabSz="612648">
              <a:lnSpc>
                <a:spcPct val="100000"/>
              </a:lnSpc>
              <a:spcBef>
                <a:spcPts val="0"/>
              </a:spcBef>
              <a:buSzPct val="60000"/>
              <a:buFontTx/>
              <a:buBlip>
                <a:blip r:embed="rId3"/>
              </a:buBlip>
              <a:defRPr sz="2412">
                <a:latin typeface="Times New Roman"/>
                <a:ea typeface="Times New Roman"/>
                <a:cs typeface="Times New Roman"/>
                <a:sym typeface="Times New Roman"/>
              </a:defRPr>
            </a:pPr>
            <a:r>
              <a:t>Random Forest is the best model.</a:t>
            </a:r>
          </a:p>
          <a:p>
            <a:pPr marL="153162" indent="-153162" defTabSz="612648">
              <a:lnSpc>
                <a:spcPct val="100000"/>
              </a:lnSpc>
              <a:spcBef>
                <a:spcPts val="0"/>
              </a:spcBef>
              <a:buSzPct val="80000"/>
              <a:buFontTx/>
              <a:buBlip>
                <a:blip r:embed="rId2"/>
              </a:buBlip>
              <a:defRPr sz="1943">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Google Shape;116;p16" descr="Google Shape;116;p16"/>
          <p:cNvPicPr>
            <a:picLocks noChangeAspect="1"/>
          </p:cNvPicPr>
          <p:nvPr/>
        </p:nvPicPr>
        <p:blipFill>
          <a:blip r:embed="rId2">
            <a:extLst/>
          </a:blip>
          <a:stretch>
            <a:fillRect/>
          </a:stretch>
        </p:blipFill>
        <p:spPr>
          <a:xfrm>
            <a:off x="6466516" y="1850749"/>
            <a:ext cx="4465644" cy="2834317"/>
          </a:xfrm>
          <a:prstGeom prst="rect">
            <a:avLst/>
          </a:prstGeom>
          <a:ln w="12700">
            <a:miter lim="400000"/>
          </a:ln>
        </p:spPr>
      </p:pic>
      <p:sp>
        <p:nvSpPr>
          <p:cNvPr id="243" name="Google Shape;117;p16"/>
          <p:cNvSpPr txBox="1"/>
          <p:nvPr/>
        </p:nvSpPr>
        <p:spPr>
          <a:xfrm>
            <a:off x="1290324" y="2997200"/>
            <a:ext cx="3570388" cy="7645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4400">
                <a:solidFill>
                  <a:srgbClr val="C00000"/>
                </a:solidFill>
                <a:latin typeface="Libre Baskerville"/>
                <a:ea typeface="Libre Baskerville"/>
                <a:cs typeface="Libre Baskerville"/>
                <a:sym typeface="Libre Baskerville"/>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Agenda"/>
          <p:cNvSpPr txBox="1"/>
          <p:nvPr>
            <p:ph type="title"/>
          </p:nvPr>
        </p:nvSpPr>
        <p:spPr>
          <a:prstGeom prst="rect">
            <a:avLst/>
          </a:prstGeom>
        </p:spPr>
        <p:txBody>
          <a:bodyPr/>
          <a:lstStyle/>
          <a:p>
            <a:pPr/>
            <a:r>
              <a:t>Agenda</a:t>
            </a:r>
          </a:p>
        </p:txBody>
      </p:sp>
      <p:sp>
        <p:nvSpPr>
          <p:cNvPr id="111" name="what is ML &amp; TYPES IN ML…"/>
          <p:cNvSpPr txBox="1"/>
          <p:nvPr>
            <p:ph type="body" sz="half" idx="1"/>
          </p:nvPr>
        </p:nvSpPr>
        <p:spPr>
          <a:prstGeom prst="rect">
            <a:avLst/>
          </a:prstGeom>
        </p:spPr>
        <p:txBody>
          <a:bodyPr/>
          <a:lstStyle/>
          <a:p>
            <a:pPr marL="217170" indent="-217170" defTabSz="868680">
              <a:spcBef>
                <a:spcPts val="900"/>
              </a:spcBef>
              <a:defRPr sz="2660"/>
            </a:pPr>
            <a:r>
              <a:t>what is ML &amp; TYPES IN ML</a:t>
            </a:r>
          </a:p>
          <a:p>
            <a:pPr lvl="1" marL="651509" indent="-217170" defTabSz="868680">
              <a:spcBef>
                <a:spcPts val="900"/>
              </a:spcBef>
              <a:defRPr sz="2660"/>
            </a:pPr>
            <a:r>
              <a:t>what is supervised.</a:t>
            </a:r>
          </a:p>
          <a:p>
            <a:pPr marL="217170" indent="-217170" defTabSz="868680">
              <a:spcBef>
                <a:spcPts val="900"/>
              </a:spcBef>
              <a:defRPr sz="2660"/>
            </a:pPr>
            <a:r>
              <a:t>what is project</a:t>
            </a:r>
          </a:p>
          <a:p>
            <a:pPr marL="217170" indent="-217170" defTabSz="868680">
              <a:spcBef>
                <a:spcPts val="900"/>
              </a:spcBef>
              <a:defRPr sz="2660"/>
            </a:pPr>
            <a:r>
              <a:t>how it is handled &amp; what have done.</a:t>
            </a:r>
          </a:p>
          <a:p>
            <a:pPr marL="217170" indent="-217170" defTabSz="868680">
              <a:spcBef>
                <a:spcPts val="900"/>
              </a:spcBef>
              <a:defRPr sz="2660"/>
            </a:pPr>
            <a:r>
              <a:t>How the algorithms work..</a:t>
            </a:r>
          </a:p>
          <a:p>
            <a:pPr marL="217170" indent="-217170" defTabSz="868680">
              <a:spcBef>
                <a:spcPts val="900"/>
              </a:spcBef>
              <a:defRPr sz="2660"/>
            </a:pPr>
            <a:r>
              <a:t>dive deep in project..</a:t>
            </a:r>
          </a:p>
          <a:p>
            <a:pPr marL="217170" indent="-217170" defTabSz="868680">
              <a:spcBef>
                <a:spcPts val="900"/>
              </a:spcBef>
              <a:defRPr sz="2660"/>
            </a:pPr>
            <a:r>
              <a:t>how models are performing </a:t>
            </a:r>
          </a:p>
          <a:p>
            <a:pPr marL="217170" indent="-217170" defTabSz="868680">
              <a:spcBef>
                <a:spcPts val="900"/>
              </a:spcBef>
              <a:defRPr sz="2660"/>
            </a:pPr>
            <a:r>
              <a:t>which is the best algorithm.</a:t>
            </a:r>
          </a:p>
        </p:txBody>
      </p:sp>
      <p:pic>
        <p:nvPicPr>
          <p:cNvPr id="112" name="Image" descr="Image"/>
          <p:cNvPicPr>
            <a:picLocks noChangeAspect="1"/>
          </p:cNvPicPr>
          <p:nvPr/>
        </p:nvPicPr>
        <p:blipFill>
          <a:blip r:embed="rId2">
            <a:extLst/>
          </a:blip>
          <a:stretch>
            <a:fillRect/>
          </a:stretch>
        </p:blipFill>
        <p:spPr>
          <a:xfrm>
            <a:off x="7766989" y="1078183"/>
            <a:ext cx="3301785" cy="412312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Image" descr="Image"/>
          <p:cNvPicPr>
            <a:picLocks noChangeAspect="1"/>
          </p:cNvPicPr>
          <p:nvPr/>
        </p:nvPicPr>
        <p:blipFill>
          <a:blip r:embed="rId2">
            <a:extLst/>
          </a:blip>
          <a:stretch>
            <a:fillRect/>
          </a:stretch>
        </p:blipFill>
        <p:spPr>
          <a:xfrm>
            <a:off x="6090153" y="1322515"/>
            <a:ext cx="5889734" cy="4212970"/>
          </a:xfrm>
          <a:prstGeom prst="rect">
            <a:avLst/>
          </a:prstGeom>
          <a:ln w="12700">
            <a:miter lim="400000"/>
          </a:ln>
          <a:effectLst>
            <a:reflection blurRad="0" stA="1193" stPos="0" endA="0" endPos="40000" dist="0" dir="5400000" fadeDir="5400000" sx="100000" sy="-100000" kx="0" ky="0" algn="bl" rotWithShape="0"/>
          </a:effectLst>
        </p:spPr>
      </p:pic>
      <p:sp>
        <p:nvSpPr>
          <p:cNvPr id="115" name="Machine learning is a method of data analysis that automates analytical model building. It is a branch of artificial intelligence based on the idea that systems can learn from data, identify patterns and make decisions with minimal human intervention.…"/>
          <p:cNvSpPr txBox="1"/>
          <p:nvPr/>
        </p:nvSpPr>
        <p:spPr>
          <a:xfrm>
            <a:off x="120277" y="2086741"/>
            <a:ext cx="4945374" cy="32851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28600" algn="ctr" defTabSz="457200">
              <a:defRPr sz="1600">
                <a:solidFill>
                  <a:srgbClr val="202124"/>
                </a:solidFill>
                <a:latin typeface="Arial"/>
                <a:ea typeface="Arial"/>
                <a:cs typeface="Arial"/>
                <a:sym typeface="Arial"/>
              </a:defRPr>
            </a:pPr>
            <a:r>
              <a:t>Machine learning is </a:t>
            </a:r>
            <a:r>
              <a:rPr b="1"/>
              <a:t>a method of data analysis that automates analytical model building</a:t>
            </a:r>
            <a:r>
              <a:t>. It is a branch of artificial intelligence based on the idea that systems can learn from data, identify patterns and make decisions with minimal human intervention.</a:t>
            </a:r>
          </a:p>
          <a:p>
            <a:pPr lvl="1" indent="228600" algn="ctr" defTabSz="457200">
              <a:defRPr sz="1600">
                <a:solidFill>
                  <a:srgbClr val="202124"/>
                </a:solidFill>
                <a:latin typeface="Arial"/>
                <a:ea typeface="Arial"/>
                <a:cs typeface="Arial"/>
                <a:sym typeface="Arial"/>
              </a:defRPr>
            </a:pPr>
          </a:p>
          <a:p>
            <a:pPr lvl="1" indent="228600" algn="ctr" defTabSz="457200">
              <a:defRPr sz="1600">
                <a:solidFill>
                  <a:srgbClr val="202124"/>
                </a:solidFill>
                <a:latin typeface="Arial"/>
                <a:ea typeface="Arial"/>
                <a:cs typeface="Arial"/>
                <a:sym typeface="Arial"/>
              </a:defRPr>
            </a:pPr>
            <a:r>
              <a:t>or </a:t>
            </a:r>
          </a:p>
          <a:p>
            <a:pPr lvl="1" indent="228600" algn="ctr" defTabSz="457200">
              <a:defRPr sz="1600">
                <a:solidFill>
                  <a:srgbClr val="202124"/>
                </a:solidFill>
                <a:latin typeface="Arial"/>
                <a:ea typeface="Arial"/>
                <a:cs typeface="Arial"/>
                <a:sym typeface="Arial"/>
              </a:defRPr>
            </a:pPr>
          </a:p>
          <a:p>
            <a:pPr lvl="1" indent="228600" algn="ctr" defTabSz="457200">
              <a:defRPr sz="1600">
                <a:solidFill>
                  <a:srgbClr val="202124"/>
                </a:solidFill>
                <a:latin typeface="Arial"/>
                <a:ea typeface="Arial"/>
                <a:cs typeface="Arial"/>
                <a:sym typeface="Arial"/>
              </a:defRPr>
            </a:pPr>
            <a:r>
              <a:t>A Computer program is said to learn from Experience (E) with respect to some class of tasks(T) &amp; performance measure (P) , if its performance at tasks (T) as measured by (p) , improves with experience (E).</a:t>
            </a:r>
          </a:p>
        </p:txBody>
      </p:sp>
      <p:sp>
        <p:nvSpPr>
          <p:cNvPr id="116" name="What is ML ???"/>
          <p:cNvSpPr txBox="1"/>
          <p:nvPr/>
        </p:nvSpPr>
        <p:spPr>
          <a:xfrm>
            <a:off x="218134" y="524490"/>
            <a:ext cx="2718493" cy="9388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Times New Roman"/>
                <a:ea typeface="Times New Roman"/>
                <a:cs typeface="Times New Roman"/>
                <a:sym typeface="Times New Roman"/>
              </a:defRPr>
            </a:lvl1pPr>
          </a:lstStyle>
          <a:p>
            <a:pPr/>
            <a:r>
              <a:t>What is ML ???</a:t>
            </a:r>
          </a:p>
        </p:txBody>
      </p:sp>
      <p:pic>
        <p:nvPicPr>
          <p:cNvPr id="117" name="Image" descr="Image"/>
          <p:cNvPicPr>
            <a:picLocks noChangeAspect="1"/>
          </p:cNvPicPr>
          <p:nvPr/>
        </p:nvPicPr>
        <p:blipFill>
          <a:blip r:embed="rId3">
            <a:extLst/>
          </a:blip>
          <a:stretch>
            <a:fillRect/>
          </a:stretch>
        </p:blipFill>
        <p:spPr>
          <a:xfrm>
            <a:off x="3300089" y="249872"/>
            <a:ext cx="2426603" cy="148809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ypes in ML ?"/>
          <p:cNvSpPr txBox="1"/>
          <p:nvPr>
            <p:ph type="title"/>
          </p:nvPr>
        </p:nvSpPr>
        <p:spPr>
          <a:xfrm>
            <a:off x="338923" y="367395"/>
            <a:ext cx="5259799" cy="968969"/>
          </a:xfrm>
          <a:prstGeom prst="rect">
            <a:avLst/>
          </a:prstGeom>
        </p:spPr>
        <p:txBody>
          <a:bodyPr/>
          <a:lstStyle/>
          <a:p>
            <a:pPr/>
            <a:r>
              <a:t>Types in ML ?</a:t>
            </a:r>
          </a:p>
        </p:txBody>
      </p:sp>
      <p:sp>
        <p:nvSpPr>
          <p:cNvPr id="120" name="Supervised Learning :…"/>
          <p:cNvSpPr txBox="1"/>
          <p:nvPr>
            <p:ph type="body" idx="1"/>
          </p:nvPr>
        </p:nvSpPr>
        <p:spPr>
          <a:xfrm>
            <a:off x="725460" y="1263502"/>
            <a:ext cx="10904567" cy="4559136"/>
          </a:xfrm>
          <a:prstGeom prst="rect">
            <a:avLst/>
          </a:prstGeom>
        </p:spPr>
        <p:txBody>
          <a:bodyPr/>
          <a:lstStyle/>
          <a:p>
            <a:pPr marL="146957" indent="-146957" defTabSz="685800">
              <a:spcBef>
                <a:spcPts val="700"/>
              </a:spcBef>
              <a:defRPr b="1" sz="2025">
                <a:latin typeface="Times New Roman"/>
                <a:ea typeface="Times New Roman"/>
                <a:cs typeface="Times New Roman"/>
                <a:sym typeface="Times New Roman"/>
              </a:defRPr>
            </a:pPr>
            <a:r>
              <a:t>Supervised Learning : </a:t>
            </a:r>
          </a:p>
          <a:p>
            <a:pPr lvl="1" marL="484414" indent="-141514" defTabSz="685800">
              <a:spcBef>
                <a:spcPts val="700"/>
              </a:spcBef>
              <a:defRPr b="1" sz="2025">
                <a:latin typeface="Times New Roman"/>
                <a:ea typeface="Times New Roman"/>
                <a:cs typeface="Times New Roman"/>
                <a:sym typeface="Times New Roman"/>
              </a:defRPr>
            </a:pPr>
            <a:r>
              <a:rPr b="0" sz="1950"/>
              <a:t>Supervised learning is a process of providing input data as well as correct output data to the machine learning model.</a:t>
            </a:r>
            <a:endParaRPr b="0" sz="1950"/>
          </a:p>
          <a:p>
            <a:pPr lvl="2" marL="827314" indent="-141514" defTabSz="685800">
              <a:spcBef>
                <a:spcPts val="700"/>
              </a:spcBef>
              <a:defRPr b="1" sz="2025">
                <a:latin typeface="Times New Roman"/>
                <a:ea typeface="Times New Roman"/>
                <a:cs typeface="Times New Roman"/>
                <a:sym typeface="Times New Roman"/>
              </a:defRPr>
            </a:pPr>
            <a:r>
              <a:rPr b="0" sz="1950"/>
              <a:t>Regression : Output is Numerical </a:t>
            </a:r>
            <a:endParaRPr b="0" sz="1950"/>
          </a:p>
          <a:p>
            <a:pPr lvl="2" marL="827314" indent="-141514" defTabSz="685800">
              <a:spcBef>
                <a:spcPts val="700"/>
              </a:spcBef>
              <a:defRPr b="1" sz="2025">
                <a:latin typeface="Times New Roman"/>
                <a:ea typeface="Times New Roman"/>
                <a:cs typeface="Times New Roman"/>
                <a:sym typeface="Times New Roman"/>
              </a:defRPr>
            </a:pPr>
            <a:r>
              <a:rPr b="0" sz="1950"/>
              <a:t>Classification Output is Categorical</a:t>
            </a:r>
            <a:endParaRPr b="0" sz="1950"/>
          </a:p>
          <a:p>
            <a:pPr marL="146957" indent="-146957" defTabSz="685800">
              <a:spcBef>
                <a:spcPts val="700"/>
              </a:spcBef>
              <a:defRPr b="1" sz="1800">
                <a:latin typeface="Times New Roman"/>
                <a:ea typeface="Times New Roman"/>
                <a:cs typeface="Times New Roman"/>
                <a:sym typeface="Times New Roman"/>
              </a:defRPr>
            </a:pPr>
            <a:r>
              <a:t>UnSupervised Learning : </a:t>
            </a:r>
          </a:p>
          <a:p>
            <a:pPr lvl="1" marL="489857" indent="-146957" defTabSz="685800">
              <a:spcBef>
                <a:spcPts val="700"/>
              </a:spcBef>
              <a:defRPr sz="1950">
                <a:latin typeface="Times New Roman"/>
                <a:ea typeface="Times New Roman"/>
                <a:cs typeface="Times New Roman"/>
                <a:sym typeface="Times New Roman"/>
              </a:defRPr>
            </a:pPr>
            <a:r>
              <a:t>Unsupervised learning is a type of  ml in which the algorithm is not provided with any pre-assigned labels or scores for the training data. As a result, unsupervised learning algorithms must first self-discover any naturally occurring patterns in that training data set.</a:t>
            </a:r>
          </a:p>
          <a:p>
            <a:pPr lvl="2" marL="832757" indent="-146957" defTabSz="685800">
              <a:spcBef>
                <a:spcPts val="700"/>
              </a:spcBef>
              <a:defRPr sz="1950">
                <a:latin typeface="Times New Roman"/>
                <a:ea typeface="Times New Roman"/>
                <a:cs typeface="Times New Roman"/>
                <a:sym typeface="Times New Roman"/>
              </a:defRPr>
            </a:pPr>
            <a:r>
              <a:t>Clustering </a:t>
            </a:r>
          </a:p>
          <a:p>
            <a:pPr lvl="2" marL="832757" indent="-146957" defTabSz="685800">
              <a:spcBef>
                <a:spcPts val="700"/>
              </a:spcBef>
              <a:defRPr sz="1950">
                <a:latin typeface="Times New Roman"/>
                <a:ea typeface="Times New Roman"/>
                <a:cs typeface="Times New Roman"/>
                <a:sym typeface="Times New Roman"/>
              </a:defRPr>
            </a:pPr>
            <a:r>
              <a:t>Association</a:t>
            </a:r>
          </a:p>
          <a:p>
            <a:pPr marL="146957" indent="-146957" defTabSz="685800">
              <a:spcBef>
                <a:spcPts val="700"/>
              </a:spcBef>
              <a:defRPr b="1" sz="1800">
                <a:latin typeface="Times New Roman"/>
                <a:ea typeface="Times New Roman"/>
                <a:cs typeface="Times New Roman"/>
                <a:sym typeface="Times New Roman"/>
              </a:defRPr>
            </a:pPr>
            <a:r>
              <a:t>Reinforcement :  </a:t>
            </a:r>
          </a:p>
          <a:p>
            <a:pPr lvl="1" marL="489857" indent="-146957" defTabSz="685800">
              <a:spcBef>
                <a:spcPts val="700"/>
              </a:spcBef>
              <a:defRPr sz="1950">
                <a:latin typeface="Times New Roman"/>
                <a:ea typeface="Times New Roman"/>
                <a:cs typeface="Times New Roman"/>
                <a:sym typeface="Times New Roman"/>
              </a:defRPr>
            </a:pPr>
            <a:r>
              <a:t>It is about taking suitable action to maximize reward in a particular situation. It is employed by various software and machines to find the best possible behavior or path it should take in a specific situation. </a:t>
            </a:r>
          </a:p>
        </p:txBody>
      </p:sp>
      <p:pic>
        <p:nvPicPr>
          <p:cNvPr id="121" name="Image" descr="Image"/>
          <p:cNvPicPr>
            <a:picLocks noChangeAspect="1"/>
          </p:cNvPicPr>
          <p:nvPr/>
        </p:nvPicPr>
        <p:blipFill>
          <a:blip r:embed="rId2">
            <a:extLst/>
          </a:blip>
          <a:stretch>
            <a:fillRect/>
          </a:stretch>
        </p:blipFill>
        <p:spPr>
          <a:xfrm>
            <a:off x="3847705" y="317063"/>
            <a:ext cx="1540303" cy="129511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Image" descr="Image"/>
          <p:cNvPicPr>
            <a:picLocks noChangeAspect="1"/>
          </p:cNvPicPr>
          <p:nvPr/>
        </p:nvPicPr>
        <p:blipFill>
          <a:blip r:embed="rId2">
            <a:extLst/>
          </a:blip>
          <a:stretch>
            <a:fillRect/>
          </a:stretch>
        </p:blipFill>
        <p:spPr>
          <a:xfrm>
            <a:off x="5570142" y="1212683"/>
            <a:ext cx="6411778" cy="3530716"/>
          </a:xfrm>
          <a:prstGeom prst="rect">
            <a:avLst/>
          </a:prstGeom>
          <a:ln w="12700">
            <a:miter lim="400000"/>
          </a:ln>
        </p:spPr>
      </p:pic>
      <p:sp>
        <p:nvSpPr>
          <p:cNvPr id="124" name="Supervised Learning Process flow"/>
          <p:cNvSpPr txBox="1"/>
          <p:nvPr/>
        </p:nvSpPr>
        <p:spPr>
          <a:xfrm>
            <a:off x="393451" y="377694"/>
            <a:ext cx="6300781" cy="433553"/>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500">
                <a:latin typeface="Times New Roman"/>
                <a:ea typeface="Times New Roman"/>
                <a:cs typeface="Times New Roman"/>
                <a:sym typeface="Times New Roman"/>
              </a:defRPr>
            </a:lvl1pPr>
          </a:lstStyle>
          <a:p>
            <a:pPr/>
            <a:r>
              <a:t>Supervised Learning Process flow</a:t>
            </a:r>
          </a:p>
        </p:txBody>
      </p:sp>
      <p:sp>
        <p:nvSpPr>
          <p:cNvPr id="125" name="Supervised Learning  has 2 steps:…"/>
          <p:cNvSpPr txBox="1"/>
          <p:nvPr/>
        </p:nvSpPr>
        <p:spPr>
          <a:xfrm>
            <a:off x="395297" y="991555"/>
            <a:ext cx="4455560" cy="5362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300">
                <a:latin typeface="Times New Roman"/>
                <a:ea typeface="Times New Roman"/>
                <a:cs typeface="Times New Roman"/>
                <a:sym typeface="Times New Roman"/>
              </a:defRPr>
            </a:pPr>
            <a:r>
              <a:t>Supervised Learning  has 2 steps:</a:t>
            </a:r>
          </a:p>
          <a:p>
            <a:pPr marL="228600" indent="-228600">
              <a:buSzPct val="100000"/>
              <a:buChar char="•"/>
              <a:defRPr sz="2300">
                <a:latin typeface="Times New Roman"/>
                <a:ea typeface="Times New Roman"/>
                <a:cs typeface="Times New Roman"/>
                <a:sym typeface="Times New Roman"/>
              </a:defRPr>
            </a:pPr>
            <a:r>
              <a:rPr b="1"/>
              <a:t>Learning (Training ) </a:t>
            </a:r>
            <a:r>
              <a:t>: Learn a model using training data.</a:t>
            </a:r>
          </a:p>
          <a:p>
            <a:pPr marL="228600" indent="-228600">
              <a:buSzPct val="100000"/>
              <a:buChar char="•"/>
              <a:defRPr sz="2300">
                <a:latin typeface="Times New Roman"/>
                <a:ea typeface="Times New Roman"/>
                <a:cs typeface="Times New Roman"/>
                <a:sym typeface="Times New Roman"/>
              </a:defRPr>
            </a:pPr>
            <a:r>
              <a:rPr b="1"/>
              <a:t>Testing</a:t>
            </a:r>
            <a:r>
              <a:t> : Test the model using unseen test data to access the model accuracy.</a:t>
            </a:r>
          </a:p>
          <a:p>
            <a:pPr>
              <a:defRPr sz="2300">
                <a:latin typeface="Times New Roman"/>
                <a:ea typeface="Times New Roman"/>
                <a:cs typeface="Times New Roman"/>
                <a:sym typeface="Times New Roman"/>
              </a:defRPr>
            </a:pPr>
          </a:p>
          <a:p>
            <a:pPr>
              <a:defRPr sz="2300">
                <a:latin typeface="Times New Roman"/>
                <a:ea typeface="Times New Roman"/>
                <a:cs typeface="Times New Roman"/>
                <a:sym typeface="Times New Roman"/>
              </a:defRPr>
            </a:pPr>
            <a:r>
              <a:t>=&gt; In Machine learning ,  model accuracy is the measurement used to determine which model is best at identifying relationships and patterns between variables in a dataset based on the input, or training, data.</a:t>
            </a:r>
          </a:p>
          <a:p>
            <a:pPr>
              <a:defRPr sz="2300">
                <a:latin typeface="Times New Roman"/>
                <a:ea typeface="Times New Roman"/>
                <a:cs typeface="Times New Roman"/>
                <a:sym typeface="Times New Roman"/>
              </a:defRPr>
            </a:pPr>
          </a:p>
          <a:p>
            <a:pPr>
              <a:defRPr sz="2300">
                <a:latin typeface="Times New Roman"/>
                <a:ea typeface="Times New Roman"/>
                <a:cs typeface="Times New Roman"/>
                <a:sym typeface="Times New Roman"/>
              </a:defRPr>
            </a:pPr>
            <a:r>
              <a:t>-&gt;  Regression;</a:t>
            </a:r>
          </a:p>
          <a:p>
            <a:pPr>
              <a:defRPr sz="2300">
                <a:latin typeface="Times New Roman"/>
                <a:ea typeface="Times New Roman"/>
                <a:cs typeface="Times New Roman"/>
                <a:sym typeface="Times New Roman"/>
              </a:defRPr>
            </a:pPr>
            <a:r>
              <a:t>-&gt;  Classification.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inear Regression"/>
          <p:cNvSpPr txBox="1"/>
          <p:nvPr>
            <p:ph type="title"/>
          </p:nvPr>
        </p:nvSpPr>
        <p:spPr>
          <a:xfrm>
            <a:off x="306712" y="349019"/>
            <a:ext cx="4936570" cy="927529"/>
          </a:xfrm>
          <a:prstGeom prst="rect">
            <a:avLst/>
          </a:prstGeom>
        </p:spPr>
        <p:txBody>
          <a:bodyPr/>
          <a:lstStyle>
            <a:lvl1pPr>
              <a:defRPr sz="3900">
                <a:latin typeface="Times New Roman"/>
                <a:ea typeface="Times New Roman"/>
                <a:cs typeface="Times New Roman"/>
                <a:sym typeface="Times New Roman"/>
              </a:defRPr>
            </a:lvl1pPr>
          </a:lstStyle>
          <a:p>
            <a:pPr/>
            <a:r>
              <a:t>Linear Regression</a:t>
            </a:r>
          </a:p>
        </p:txBody>
      </p:sp>
      <p:sp>
        <p:nvSpPr>
          <p:cNvPr id="128" name="Linear Regression :…"/>
          <p:cNvSpPr txBox="1"/>
          <p:nvPr>
            <p:ph type="body" sz="half" idx="1"/>
          </p:nvPr>
        </p:nvSpPr>
        <p:spPr>
          <a:xfrm>
            <a:off x="322818" y="1510224"/>
            <a:ext cx="6602381" cy="4457366"/>
          </a:xfrm>
          <a:prstGeom prst="rect">
            <a:avLst/>
          </a:prstGeom>
        </p:spPr>
        <p:txBody>
          <a:bodyPr/>
          <a:lstStyle/>
          <a:p>
            <a:pPr marL="201168" indent="-201168" defTabSz="804672">
              <a:spcBef>
                <a:spcPts val="800"/>
              </a:spcBef>
              <a:defRPr sz="2464"/>
            </a:pPr>
            <a:r>
              <a:t>Linear Regression :  </a:t>
            </a:r>
          </a:p>
          <a:p>
            <a:pPr lvl="1" marL="603504" indent="-201168" defTabSz="804672">
              <a:spcBef>
                <a:spcPts val="800"/>
              </a:spcBef>
              <a:defRPr sz="2464"/>
            </a:pPr>
            <a:r>
              <a:t>Regression models a target prediction value based on independent variables.</a:t>
            </a:r>
          </a:p>
          <a:p>
            <a:pPr lvl="1" marL="603504" indent="-201168" defTabSz="804672">
              <a:spcBef>
                <a:spcPts val="800"/>
              </a:spcBef>
              <a:defRPr sz="2464"/>
            </a:pPr>
            <a:r>
              <a:t>It is mostly used for finding out the relationship between variables and forecasting. Different regression models differ based on – the kind of relationship between dependent and independent variables, they are considering and the number of independent variables being used.</a:t>
            </a:r>
          </a:p>
          <a:p>
            <a:pPr lvl="1" marL="603504" indent="-201168" defTabSz="804672">
              <a:spcBef>
                <a:spcPts val="800"/>
              </a:spcBef>
              <a:defRPr sz="2464"/>
            </a:pPr>
            <a:r>
              <a:t>In simple words performing the best suitable line</a:t>
            </a:r>
          </a:p>
        </p:txBody>
      </p:sp>
      <p:pic>
        <p:nvPicPr>
          <p:cNvPr id="129" name="Image" descr="Image"/>
          <p:cNvPicPr>
            <a:picLocks noChangeAspect="1"/>
          </p:cNvPicPr>
          <p:nvPr/>
        </p:nvPicPr>
        <p:blipFill>
          <a:blip r:embed="rId2">
            <a:extLst/>
          </a:blip>
          <a:stretch>
            <a:fillRect/>
          </a:stretch>
        </p:blipFill>
        <p:spPr>
          <a:xfrm>
            <a:off x="6947617" y="454354"/>
            <a:ext cx="4958053" cy="3293812"/>
          </a:xfrm>
          <a:prstGeom prst="rect">
            <a:avLst/>
          </a:prstGeom>
          <a:ln w="12700">
            <a:miter lim="400000"/>
          </a:ln>
        </p:spPr>
      </p:pic>
      <p:sp>
        <p:nvSpPr>
          <p:cNvPr id="130" name="x: Input training data (univariate – one input variable(parameter))…"/>
          <p:cNvSpPr txBox="1"/>
          <p:nvPr/>
        </p:nvSpPr>
        <p:spPr>
          <a:xfrm>
            <a:off x="7240478" y="4325431"/>
            <a:ext cx="4372330" cy="1399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2300">
                <a:solidFill>
                  <a:srgbClr val="273239"/>
                </a:solidFill>
                <a:latin typeface="Times New Roman"/>
                <a:ea typeface="Times New Roman"/>
                <a:cs typeface="Times New Roman"/>
                <a:sym typeface="Times New Roman"/>
              </a:defRPr>
            </a:pPr>
            <a:r>
              <a:rPr b="1"/>
              <a:t>x:</a:t>
            </a:r>
            <a:r>
              <a:t> Input training data (univariate – one input variable(parameter))</a:t>
            </a:r>
          </a:p>
          <a:p>
            <a:pPr defTabSz="457200">
              <a:defRPr sz="2300">
                <a:solidFill>
                  <a:srgbClr val="273239"/>
                </a:solidFill>
                <a:latin typeface="Times New Roman"/>
                <a:ea typeface="Times New Roman"/>
                <a:cs typeface="Times New Roman"/>
                <a:sym typeface="Times New Roman"/>
              </a:defRPr>
            </a:pPr>
            <a:r>
              <a:rPr b="1"/>
              <a:t>y:</a:t>
            </a:r>
            <a:r>
              <a:t> labels to data (supervised learning)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What is project"/>
          <p:cNvSpPr txBox="1"/>
          <p:nvPr>
            <p:ph type="title"/>
          </p:nvPr>
        </p:nvSpPr>
        <p:spPr>
          <a:prstGeom prst="rect">
            <a:avLst/>
          </a:prstGeom>
        </p:spPr>
        <p:txBody>
          <a:bodyPr/>
          <a:lstStyle/>
          <a:p>
            <a:pPr/>
            <a:r>
              <a:t>What is project </a:t>
            </a:r>
          </a:p>
        </p:txBody>
      </p:sp>
      <p:sp>
        <p:nvSpPr>
          <p:cNvPr id="133" name="This project is based on supervised learning - Regression based project ."/>
          <p:cNvSpPr txBox="1"/>
          <p:nvPr>
            <p:ph type="body" sz="quarter" idx="1"/>
          </p:nvPr>
        </p:nvSpPr>
        <p:spPr>
          <a:xfrm>
            <a:off x="838200" y="1825625"/>
            <a:ext cx="5181600" cy="1457980"/>
          </a:xfrm>
          <a:prstGeom prst="rect">
            <a:avLst/>
          </a:prstGeom>
        </p:spPr>
        <p:txBody>
          <a:bodyPr/>
          <a:lstStyle/>
          <a:p>
            <a:pPr/>
            <a:r>
              <a:t>This project is based on supervised learning - Regression based project . </a:t>
            </a:r>
          </a:p>
        </p:txBody>
      </p:sp>
      <p:sp>
        <p:nvSpPr>
          <p:cNvPr id="134" name="data on  :…"/>
          <p:cNvSpPr txBox="1"/>
          <p:nvPr/>
        </p:nvSpPr>
        <p:spPr>
          <a:xfrm>
            <a:off x="1030239" y="3418541"/>
            <a:ext cx="7684875" cy="83941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defRPr b="1" sz="2600">
                <a:solidFill>
                  <a:srgbClr val="333333"/>
                </a:solidFill>
                <a:latin typeface="Times New Roman"/>
                <a:ea typeface="Times New Roman"/>
                <a:cs typeface="Times New Roman"/>
                <a:sym typeface="Times New Roman"/>
              </a:defRPr>
            </a:pPr>
            <a:r>
              <a:t>data on  :</a:t>
            </a:r>
          </a:p>
          <a:p>
            <a:pPr algn="ctr" defTabSz="457200">
              <a:defRPr b="1" sz="2600">
                <a:solidFill>
                  <a:srgbClr val="333333"/>
                </a:solidFill>
                <a:latin typeface="Times New Roman"/>
                <a:ea typeface="Times New Roman"/>
                <a:cs typeface="Times New Roman"/>
                <a:sym typeface="Times New Roman"/>
              </a:defRPr>
            </a:pPr>
            <a:r>
              <a:t>ML - Regression Concrete strength Prediction Project</a:t>
            </a:r>
          </a:p>
        </p:txBody>
      </p:sp>
      <p:sp>
        <p:nvSpPr>
          <p:cNvPr id="135" name="Aim :…"/>
          <p:cNvSpPr txBox="1"/>
          <p:nvPr/>
        </p:nvSpPr>
        <p:spPr>
          <a:xfrm>
            <a:off x="991207" y="4776390"/>
            <a:ext cx="6960901" cy="7415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sz="2200">
                <a:latin typeface="Times New Roman"/>
                <a:ea typeface="Times New Roman"/>
                <a:cs typeface="Times New Roman"/>
                <a:sym typeface="Times New Roman"/>
              </a:rPr>
              <a:t>Aim</a:t>
            </a:r>
            <a:r>
              <a:t> :</a:t>
            </a:r>
          </a:p>
          <a:p>
            <a:pPr>
              <a:defRPr sz="2000">
                <a:latin typeface="Times New Roman"/>
                <a:ea typeface="Times New Roman"/>
                <a:cs typeface="Times New Roman"/>
                <a:sym typeface="Times New Roman"/>
              </a:defRPr>
            </a:pPr>
            <a:r>
              <a:t>Understand the algorithms how it is working , what best can we do </a:t>
            </a:r>
          </a:p>
        </p:txBody>
      </p:sp>
      <p:pic>
        <p:nvPicPr>
          <p:cNvPr id="136" name="Image" descr="Image"/>
          <p:cNvPicPr>
            <a:picLocks noChangeAspect="1"/>
          </p:cNvPicPr>
          <p:nvPr/>
        </p:nvPicPr>
        <p:blipFill>
          <a:blip r:embed="rId2">
            <a:extLst/>
          </a:blip>
          <a:stretch>
            <a:fillRect/>
          </a:stretch>
        </p:blipFill>
        <p:spPr>
          <a:xfrm>
            <a:off x="5907211" y="89314"/>
            <a:ext cx="3276601" cy="24892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